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heme/themeOverride1.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86" r:id="rId2"/>
    <p:sldId id="285" r:id="rId3"/>
    <p:sldId id="258" r:id="rId4"/>
    <p:sldId id="259" r:id="rId5"/>
    <p:sldId id="260" r:id="rId6"/>
    <p:sldId id="261" r:id="rId7"/>
    <p:sldId id="262" r:id="rId8"/>
    <p:sldId id="263" r:id="rId9"/>
    <p:sldId id="264" r:id="rId10"/>
    <p:sldId id="265" r:id="rId11"/>
    <p:sldId id="266" r:id="rId12"/>
    <p:sldId id="267" r:id="rId13"/>
    <p:sldId id="283" r:id="rId14"/>
    <p:sldId id="269" r:id="rId15"/>
    <p:sldId id="270" r:id="rId16"/>
    <p:sldId id="271" r:id="rId17"/>
    <p:sldId id="272" r:id="rId18"/>
    <p:sldId id="273" r:id="rId19"/>
    <p:sldId id="280" r:id="rId20"/>
    <p:sldId id="275" r:id="rId21"/>
    <p:sldId id="276" r:id="rId22"/>
    <p:sldId id="281" r:id="rId23"/>
    <p:sldId id="277" r:id="rId24"/>
    <p:sldId id="282" r:id="rId25"/>
    <p:sldId id="279" r:id="rId26"/>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Μεσαίο στυλ 2 - Έμφασ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8603FDC-E32A-4AB5-989C-0864C3EAD2B8}" styleName="Στυλ με θέμα 2 - Έμφαση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Στυλ με θέμα 2 - Έμφαση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CAF9ED-07DC-4A11-8D7F-57B35C25682E}" styleName="Μεσαίο στυλ 1 - Έμφαση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Μεσαίο στυλ 1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Στυλ με θέμα 1 - Έμφαση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Στυλ με θέμα 2 - Έμφαση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3" d="100"/>
          <a:sy n="83" d="100"/>
        </p:scale>
        <p:origin x="186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0B2C622-DEB6-48DB-9041-70625D3117E6}" type="datetimeFigureOut">
              <a:rPr lang="el-GR"/>
              <a:pPr>
                <a:defRPr/>
              </a:pPr>
              <a:t>1/12/2016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0796DC5-1B4E-4391-AF90-29546702BBD6}" type="slidenum">
              <a:rPr lang="el-GR"/>
              <a:pPr>
                <a:defRPr/>
              </a:pPr>
              <a:t>‹#›</a:t>
            </a:fld>
            <a:endParaRPr lang="el-GR"/>
          </a:p>
        </p:txBody>
      </p:sp>
    </p:spTree>
    <p:extLst>
      <p:ext uri="{BB962C8B-B14F-4D97-AF65-F5344CB8AC3E}">
        <p14:creationId xmlns:p14="http://schemas.microsoft.com/office/powerpoint/2010/main" val="24580118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867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765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8E3AB9F-12D3-4935-8FAF-6C5722B0CFC7}" type="slidenum">
              <a:rPr lang="el-GR" smtClean="0"/>
              <a:pPr fontAlgn="base">
                <a:spcBef>
                  <a:spcPct val="0"/>
                </a:spcBef>
                <a:spcAft>
                  <a:spcPct val="0"/>
                </a:spcAft>
                <a:defRPr/>
              </a:pPr>
              <a:t>1</a:t>
            </a:fld>
            <a:endParaRPr lang="el-GR" smtClean="0"/>
          </a:p>
        </p:txBody>
      </p:sp>
    </p:spTree>
    <p:extLst>
      <p:ext uri="{BB962C8B-B14F-4D97-AF65-F5344CB8AC3E}">
        <p14:creationId xmlns:p14="http://schemas.microsoft.com/office/powerpoint/2010/main" val="2383773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789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6868"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6760E8-AAA9-4C06-9CF8-44CCE5FA1E4D}" type="slidenum">
              <a:rPr lang="el-GR" smtClean="0"/>
              <a:pPr fontAlgn="base">
                <a:spcBef>
                  <a:spcPct val="0"/>
                </a:spcBef>
                <a:spcAft>
                  <a:spcPct val="0"/>
                </a:spcAft>
                <a:defRPr/>
              </a:pPr>
              <a:t>10</a:t>
            </a:fld>
            <a:endParaRPr lang="el-GR" smtClean="0"/>
          </a:p>
        </p:txBody>
      </p:sp>
    </p:spTree>
    <p:extLst>
      <p:ext uri="{BB962C8B-B14F-4D97-AF65-F5344CB8AC3E}">
        <p14:creationId xmlns:p14="http://schemas.microsoft.com/office/powerpoint/2010/main" val="36107017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891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789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722A49-5EEF-43FF-A3EA-C5CA6A1DA846}" type="slidenum">
              <a:rPr lang="el-GR" smtClean="0"/>
              <a:pPr fontAlgn="base">
                <a:spcBef>
                  <a:spcPct val="0"/>
                </a:spcBef>
                <a:spcAft>
                  <a:spcPct val="0"/>
                </a:spcAft>
                <a:defRPr/>
              </a:pPr>
              <a:t>11</a:t>
            </a:fld>
            <a:endParaRPr lang="el-GR" smtClean="0"/>
          </a:p>
        </p:txBody>
      </p:sp>
    </p:spTree>
    <p:extLst>
      <p:ext uri="{BB962C8B-B14F-4D97-AF65-F5344CB8AC3E}">
        <p14:creationId xmlns:p14="http://schemas.microsoft.com/office/powerpoint/2010/main" val="5336867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993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891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938D1D8-9905-42FE-9EEE-4F8281E8CD15}" type="slidenum">
              <a:rPr lang="el-GR" smtClean="0"/>
              <a:pPr fontAlgn="base">
                <a:spcBef>
                  <a:spcPct val="0"/>
                </a:spcBef>
                <a:spcAft>
                  <a:spcPct val="0"/>
                </a:spcAft>
                <a:defRPr/>
              </a:pPr>
              <a:t>12</a:t>
            </a:fld>
            <a:endParaRPr lang="el-GR" smtClean="0"/>
          </a:p>
        </p:txBody>
      </p:sp>
    </p:spTree>
    <p:extLst>
      <p:ext uri="{BB962C8B-B14F-4D97-AF65-F5344CB8AC3E}">
        <p14:creationId xmlns:p14="http://schemas.microsoft.com/office/powerpoint/2010/main" val="19485116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096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891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37F4B12-77ED-4EFB-9C92-26075AB60654}" type="slidenum">
              <a:rPr lang="el-GR" smtClean="0"/>
              <a:pPr fontAlgn="base">
                <a:spcBef>
                  <a:spcPct val="0"/>
                </a:spcBef>
                <a:spcAft>
                  <a:spcPct val="0"/>
                </a:spcAft>
                <a:defRPr/>
              </a:pPr>
              <a:t>13</a:t>
            </a:fld>
            <a:endParaRPr lang="el-GR" smtClean="0"/>
          </a:p>
        </p:txBody>
      </p:sp>
    </p:spTree>
    <p:extLst>
      <p:ext uri="{BB962C8B-B14F-4D97-AF65-F5344CB8AC3E}">
        <p14:creationId xmlns:p14="http://schemas.microsoft.com/office/powerpoint/2010/main" val="718560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198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0964"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CD2D92-C92B-45CB-8AF7-C0849D2AD49B}" type="slidenum">
              <a:rPr lang="el-GR" smtClean="0"/>
              <a:pPr fontAlgn="base">
                <a:spcBef>
                  <a:spcPct val="0"/>
                </a:spcBef>
                <a:spcAft>
                  <a:spcPct val="0"/>
                </a:spcAft>
                <a:defRPr/>
              </a:pPr>
              <a:t>14</a:t>
            </a:fld>
            <a:endParaRPr lang="el-GR" smtClean="0"/>
          </a:p>
        </p:txBody>
      </p:sp>
    </p:spTree>
    <p:extLst>
      <p:ext uri="{BB962C8B-B14F-4D97-AF65-F5344CB8AC3E}">
        <p14:creationId xmlns:p14="http://schemas.microsoft.com/office/powerpoint/2010/main" val="34860309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301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1988"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3B3E178-D27A-4F88-A8BC-5CE5F3BE9778}" type="slidenum">
              <a:rPr lang="el-GR" smtClean="0"/>
              <a:pPr fontAlgn="base">
                <a:spcBef>
                  <a:spcPct val="0"/>
                </a:spcBef>
                <a:spcAft>
                  <a:spcPct val="0"/>
                </a:spcAft>
                <a:defRPr/>
              </a:pPr>
              <a:t>15</a:t>
            </a:fld>
            <a:endParaRPr lang="el-GR" smtClean="0"/>
          </a:p>
        </p:txBody>
      </p:sp>
    </p:spTree>
    <p:extLst>
      <p:ext uri="{BB962C8B-B14F-4D97-AF65-F5344CB8AC3E}">
        <p14:creationId xmlns:p14="http://schemas.microsoft.com/office/powerpoint/2010/main" val="11987512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403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301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DA6B567-99CD-43C9-B38F-2F4623EF7821}" type="slidenum">
              <a:rPr lang="el-GR" smtClean="0"/>
              <a:pPr fontAlgn="base">
                <a:spcBef>
                  <a:spcPct val="0"/>
                </a:spcBef>
                <a:spcAft>
                  <a:spcPct val="0"/>
                </a:spcAft>
                <a:defRPr/>
              </a:pPr>
              <a:t>16</a:t>
            </a:fld>
            <a:endParaRPr lang="el-GR" smtClean="0"/>
          </a:p>
        </p:txBody>
      </p:sp>
    </p:spTree>
    <p:extLst>
      <p:ext uri="{BB962C8B-B14F-4D97-AF65-F5344CB8AC3E}">
        <p14:creationId xmlns:p14="http://schemas.microsoft.com/office/powerpoint/2010/main" val="21684152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505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403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33BE9C-765B-424B-870B-11C4E175286F}" type="slidenum">
              <a:rPr lang="el-GR" smtClean="0"/>
              <a:pPr fontAlgn="base">
                <a:spcBef>
                  <a:spcPct val="0"/>
                </a:spcBef>
                <a:spcAft>
                  <a:spcPct val="0"/>
                </a:spcAft>
                <a:defRPr/>
              </a:pPr>
              <a:t>17</a:t>
            </a:fld>
            <a:endParaRPr lang="el-GR" smtClean="0"/>
          </a:p>
        </p:txBody>
      </p:sp>
    </p:spTree>
    <p:extLst>
      <p:ext uri="{BB962C8B-B14F-4D97-AF65-F5344CB8AC3E}">
        <p14:creationId xmlns:p14="http://schemas.microsoft.com/office/powerpoint/2010/main" val="30466443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60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506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4C78A2-B18C-4CF8-9C64-7A6D7DF34C5F}" type="slidenum">
              <a:rPr lang="el-GR" smtClean="0"/>
              <a:pPr fontAlgn="base">
                <a:spcBef>
                  <a:spcPct val="0"/>
                </a:spcBef>
                <a:spcAft>
                  <a:spcPct val="0"/>
                </a:spcAft>
                <a:defRPr/>
              </a:pPr>
              <a:t>18</a:t>
            </a:fld>
            <a:endParaRPr lang="el-GR" smtClean="0"/>
          </a:p>
        </p:txBody>
      </p:sp>
    </p:spTree>
    <p:extLst>
      <p:ext uri="{BB962C8B-B14F-4D97-AF65-F5344CB8AC3E}">
        <p14:creationId xmlns:p14="http://schemas.microsoft.com/office/powerpoint/2010/main" val="33206684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710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506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1F96EE6-0F94-40AC-BF9A-A379A4B942F7}" type="slidenum">
              <a:rPr lang="el-GR" smtClean="0"/>
              <a:pPr fontAlgn="base">
                <a:spcBef>
                  <a:spcPct val="0"/>
                </a:spcBef>
                <a:spcAft>
                  <a:spcPct val="0"/>
                </a:spcAft>
                <a:defRPr/>
              </a:pPr>
              <a:t>19</a:t>
            </a:fld>
            <a:endParaRPr lang="el-GR" smtClean="0"/>
          </a:p>
        </p:txBody>
      </p:sp>
    </p:spTree>
    <p:extLst>
      <p:ext uri="{BB962C8B-B14F-4D97-AF65-F5344CB8AC3E}">
        <p14:creationId xmlns:p14="http://schemas.microsoft.com/office/powerpoint/2010/main" val="2370619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969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867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9A58BE8-48E6-4968-8893-A5FB5426B2B3}" type="slidenum">
              <a:rPr lang="el-GR" smtClean="0"/>
              <a:pPr fontAlgn="base">
                <a:spcBef>
                  <a:spcPct val="0"/>
                </a:spcBef>
                <a:spcAft>
                  <a:spcPct val="0"/>
                </a:spcAft>
                <a:defRPr/>
              </a:pPr>
              <a:t>2</a:t>
            </a:fld>
            <a:endParaRPr lang="el-GR" smtClean="0"/>
          </a:p>
        </p:txBody>
      </p:sp>
    </p:spTree>
    <p:extLst>
      <p:ext uri="{BB962C8B-B14F-4D97-AF65-F5344CB8AC3E}">
        <p14:creationId xmlns:p14="http://schemas.microsoft.com/office/powerpoint/2010/main" val="6361118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813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7108"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D7E109D-9C8E-4EEE-97AA-94ED0EC4CDBC}" type="slidenum">
              <a:rPr lang="el-GR" smtClean="0"/>
              <a:pPr fontAlgn="base">
                <a:spcBef>
                  <a:spcPct val="0"/>
                </a:spcBef>
                <a:spcAft>
                  <a:spcPct val="0"/>
                </a:spcAft>
                <a:defRPr/>
              </a:pPr>
              <a:t>20</a:t>
            </a:fld>
            <a:endParaRPr lang="el-GR" smtClean="0"/>
          </a:p>
        </p:txBody>
      </p:sp>
    </p:spTree>
    <p:extLst>
      <p:ext uri="{BB962C8B-B14F-4D97-AF65-F5344CB8AC3E}">
        <p14:creationId xmlns:p14="http://schemas.microsoft.com/office/powerpoint/2010/main" val="1568524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915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813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2DE06D2-F0C2-4405-8840-DEAF6C83C4E1}" type="slidenum">
              <a:rPr lang="el-GR" smtClean="0"/>
              <a:pPr fontAlgn="base">
                <a:spcBef>
                  <a:spcPct val="0"/>
                </a:spcBef>
                <a:spcAft>
                  <a:spcPct val="0"/>
                </a:spcAft>
                <a:defRPr/>
              </a:pPr>
              <a:t>21</a:t>
            </a:fld>
            <a:endParaRPr lang="el-GR" smtClean="0"/>
          </a:p>
        </p:txBody>
      </p:sp>
    </p:spTree>
    <p:extLst>
      <p:ext uri="{BB962C8B-B14F-4D97-AF65-F5344CB8AC3E}">
        <p14:creationId xmlns:p14="http://schemas.microsoft.com/office/powerpoint/2010/main" val="3883600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5017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813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BF35C2-AB40-4656-AA3A-18BF1DD2611F}" type="slidenum">
              <a:rPr lang="el-GR" smtClean="0"/>
              <a:pPr fontAlgn="base">
                <a:spcBef>
                  <a:spcPct val="0"/>
                </a:spcBef>
                <a:spcAft>
                  <a:spcPct val="0"/>
                </a:spcAft>
                <a:defRPr/>
              </a:pPr>
              <a:t>22</a:t>
            </a:fld>
            <a:endParaRPr lang="el-GR" smtClean="0"/>
          </a:p>
        </p:txBody>
      </p:sp>
    </p:spTree>
    <p:extLst>
      <p:ext uri="{BB962C8B-B14F-4D97-AF65-F5344CB8AC3E}">
        <p14:creationId xmlns:p14="http://schemas.microsoft.com/office/powerpoint/2010/main" val="16921895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5120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915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842551-AEAF-458C-B203-1327C72B8448}" type="slidenum">
              <a:rPr lang="el-GR" smtClean="0"/>
              <a:pPr fontAlgn="base">
                <a:spcBef>
                  <a:spcPct val="0"/>
                </a:spcBef>
                <a:spcAft>
                  <a:spcPct val="0"/>
                </a:spcAft>
                <a:defRPr/>
              </a:pPr>
              <a:t>23</a:t>
            </a:fld>
            <a:endParaRPr lang="el-GR" smtClean="0"/>
          </a:p>
        </p:txBody>
      </p:sp>
    </p:spTree>
    <p:extLst>
      <p:ext uri="{BB962C8B-B14F-4D97-AF65-F5344CB8AC3E}">
        <p14:creationId xmlns:p14="http://schemas.microsoft.com/office/powerpoint/2010/main" val="6829185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5222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915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BAE72AF-3BD7-4E8C-B353-723887D17C9A}" type="slidenum">
              <a:rPr lang="el-GR" smtClean="0"/>
              <a:pPr fontAlgn="base">
                <a:spcBef>
                  <a:spcPct val="0"/>
                </a:spcBef>
                <a:spcAft>
                  <a:spcPct val="0"/>
                </a:spcAft>
                <a:defRPr/>
              </a:pPr>
              <a:t>24</a:t>
            </a:fld>
            <a:endParaRPr lang="el-GR" smtClean="0"/>
          </a:p>
        </p:txBody>
      </p:sp>
    </p:spTree>
    <p:extLst>
      <p:ext uri="{BB962C8B-B14F-4D97-AF65-F5344CB8AC3E}">
        <p14:creationId xmlns:p14="http://schemas.microsoft.com/office/powerpoint/2010/main" val="36126727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5325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51204"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F623AAA-8E32-49E1-90CE-3E76C902EB15}" type="slidenum">
              <a:rPr lang="el-GR" smtClean="0"/>
              <a:pPr fontAlgn="base">
                <a:spcBef>
                  <a:spcPct val="0"/>
                </a:spcBef>
                <a:spcAft>
                  <a:spcPct val="0"/>
                </a:spcAft>
                <a:defRPr/>
              </a:pPr>
              <a:t>25</a:t>
            </a:fld>
            <a:endParaRPr lang="el-GR" smtClean="0"/>
          </a:p>
        </p:txBody>
      </p:sp>
    </p:spTree>
    <p:extLst>
      <p:ext uri="{BB962C8B-B14F-4D97-AF65-F5344CB8AC3E}">
        <p14:creationId xmlns:p14="http://schemas.microsoft.com/office/powerpoint/2010/main" val="870300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072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970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494C47E-4AB7-404C-9A6E-435CB6EAC2FF}" type="slidenum">
              <a:rPr lang="el-GR" smtClean="0"/>
              <a:pPr fontAlgn="base">
                <a:spcBef>
                  <a:spcPct val="0"/>
                </a:spcBef>
                <a:spcAft>
                  <a:spcPct val="0"/>
                </a:spcAft>
                <a:defRPr/>
              </a:pPr>
              <a:t>3</a:t>
            </a:fld>
            <a:endParaRPr lang="el-GR" smtClean="0"/>
          </a:p>
        </p:txBody>
      </p:sp>
    </p:spTree>
    <p:extLst>
      <p:ext uri="{BB962C8B-B14F-4D97-AF65-F5344CB8AC3E}">
        <p14:creationId xmlns:p14="http://schemas.microsoft.com/office/powerpoint/2010/main" val="4079521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174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0724"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E11AFFD-CEC9-42A9-889B-A7B86DD6641B}" type="slidenum">
              <a:rPr lang="el-GR" smtClean="0"/>
              <a:pPr fontAlgn="base">
                <a:spcBef>
                  <a:spcPct val="0"/>
                </a:spcBef>
                <a:spcAft>
                  <a:spcPct val="0"/>
                </a:spcAft>
                <a:defRPr/>
              </a:pPr>
              <a:t>4</a:t>
            </a:fld>
            <a:endParaRPr lang="el-GR" smtClean="0"/>
          </a:p>
        </p:txBody>
      </p:sp>
    </p:spTree>
    <p:extLst>
      <p:ext uri="{BB962C8B-B14F-4D97-AF65-F5344CB8AC3E}">
        <p14:creationId xmlns:p14="http://schemas.microsoft.com/office/powerpoint/2010/main" val="3098705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277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1748"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D252525-861C-445A-9844-F0BABF9D4A0F}" type="slidenum">
              <a:rPr lang="el-GR" smtClean="0"/>
              <a:pPr fontAlgn="base">
                <a:spcBef>
                  <a:spcPct val="0"/>
                </a:spcBef>
                <a:spcAft>
                  <a:spcPct val="0"/>
                </a:spcAft>
                <a:defRPr/>
              </a:pPr>
              <a:t>5</a:t>
            </a:fld>
            <a:endParaRPr lang="el-GR" smtClean="0"/>
          </a:p>
        </p:txBody>
      </p:sp>
    </p:spTree>
    <p:extLst>
      <p:ext uri="{BB962C8B-B14F-4D97-AF65-F5344CB8AC3E}">
        <p14:creationId xmlns:p14="http://schemas.microsoft.com/office/powerpoint/2010/main" val="29855283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379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277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4E210A-D316-4477-BEA8-25E9A1382416}" type="slidenum">
              <a:rPr lang="el-GR" smtClean="0"/>
              <a:pPr fontAlgn="base">
                <a:spcBef>
                  <a:spcPct val="0"/>
                </a:spcBef>
                <a:spcAft>
                  <a:spcPct val="0"/>
                </a:spcAft>
                <a:defRPr/>
              </a:pPr>
              <a:t>6</a:t>
            </a:fld>
            <a:endParaRPr lang="el-GR" smtClean="0"/>
          </a:p>
        </p:txBody>
      </p:sp>
    </p:spTree>
    <p:extLst>
      <p:ext uri="{BB962C8B-B14F-4D97-AF65-F5344CB8AC3E}">
        <p14:creationId xmlns:p14="http://schemas.microsoft.com/office/powerpoint/2010/main" val="3392320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481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379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3B8F305-6624-4BB0-AD5F-2E2DE57B509C}" type="slidenum">
              <a:rPr lang="el-GR" smtClean="0"/>
              <a:pPr fontAlgn="base">
                <a:spcBef>
                  <a:spcPct val="0"/>
                </a:spcBef>
                <a:spcAft>
                  <a:spcPct val="0"/>
                </a:spcAft>
                <a:defRPr/>
              </a:pPr>
              <a:t>7</a:t>
            </a:fld>
            <a:endParaRPr lang="el-GR" smtClean="0"/>
          </a:p>
        </p:txBody>
      </p:sp>
    </p:spTree>
    <p:extLst>
      <p:ext uri="{BB962C8B-B14F-4D97-AF65-F5344CB8AC3E}">
        <p14:creationId xmlns:p14="http://schemas.microsoft.com/office/powerpoint/2010/main" val="41612475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584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482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7EA4388-872B-4946-AFDE-43BD1D167373}" type="slidenum">
              <a:rPr lang="el-GR" smtClean="0"/>
              <a:pPr fontAlgn="base">
                <a:spcBef>
                  <a:spcPct val="0"/>
                </a:spcBef>
                <a:spcAft>
                  <a:spcPct val="0"/>
                </a:spcAft>
                <a:defRPr/>
              </a:pPr>
              <a:t>8</a:t>
            </a:fld>
            <a:endParaRPr lang="el-GR" smtClean="0"/>
          </a:p>
        </p:txBody>
      </p:sp>
    </p:spTree>
    <p:extLst>
      <p:ext uri="{BB962C8B-B14F-4D97-AF65-F5344CB8AC3E}">
        <p14:creationId xmlns:p14="http://schemas.microsoft.com/office/powerpoint/2010/main" val="29953744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686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5844"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341CB31-E78C-48CC-907E-2D0D8E4CA932}" type="slidenum">
              <a:rPr lang="el-GR" smtClean="0"/>
              <a:pPr fontAlgn="base">
                <a:spcBef>
                  <a:spcPct val="0"/>
                </a:spcBef>
                <a:spcAft>
                  <a:spcPct val="0"/>
                </a:spcAft>
                <a:defRPr/>
              </a:pPr>
              <a:t>9</a:t>
            </a:fld>
            <a:endParaRPr lang="el-GR" smtClean="0"/>
          </a:p>
        </p:txBody>
      </p:sp>
    </p:spTree>
    <p:extLst>
      <p:ext uri="{BB962C8B-B14F-4D97-AF65-F5344CB8AC3E}">
        <p14:creationId xmlns:p14="http://schemas.microsoft.com/office/powerpoint/2010/main" val="2014108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27CFF5DB-63E9-416B-BDF8-350C5A06A938}" type="datetime1">
              <a:rPr lang="el-GR"/>
              <a:pPr>
                <a:defRPr/>
              </a:pPr>
              <a:t>1/12/2016</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157C457-0318-4517-A96B-B10A4562699F}" type="slidenum">
              <a:rPr lang="el-GR"/>
              <a:pPr>
                <a:defRPr/>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8380C600-1F35-4A0B-8D94-45DAEC7D52A5}" type="datetime1">
              <a:rPr lang="el-GR"/>
              <a:pPr>
                <a:defRPr/>
              </a:pPr>
              <a:t>1/12/2016</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73F93934-2378-499C-A193-B71987770F46}" type="slidenum">
              <a:rPr lang="el-GR"/>
              <a:pPr>
                <a:defRPr/>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A22E87FA-7AE1-4A2C-BD37-FF3C82A5178E}" type="datetime1">
              <a:rPr lang="el-GR"/>
              <a:pPr>
                <a:defRPr/>
              </a:pPr>
              <a:t>1/12/2016</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DC1D32EA-0C40-4593-A946-E9E750BB5CA6}" type="slidenum">
              <a:rPr lang="el-GR"/>
              <a:pPr>
                <a:defRPr/>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B7406F77-247E-4C8B-8367-7513A0937127}" type="datetime1">
              <a:rPr lang="el-GR"/>
              <a:pPr>
                <a:defRPr/>
              </a:pPr>
              <a:t>1/12/2016</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6DFA3DB-5500-4B84-AD3D-A0A463A3F2E7}" type="slidenum">
              <a:rPr lang="el-GR"/>
              <a:pPr>
                <a:defRPr/>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B318EFEA-0589-4DDC-9759-E6ABE1224FA0}" type="datetime1">
              <a:rPr lang="el-GR"/>
              <a:pPr>
                <a:defRPr/>
              </a:pPr>
              <a:t>1/12/2016</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5EFB7B0-5D1F-439B-95ED-02D920593D38}" type="slidenum">
              <a:rPr lang="el-GR"/>
              <a:pPr>
                <a:defRPr/>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E920D1A4-3B97-4D5D-B57D-F5F0131AE379}" type="datetime1">
              <a:rPr lang="el-GR"/>
              <a:pPr>
                <a:defRPr/>
              </a:pPr>
              <a:t>1/12/2016</a:t>
            </a:fld>
            <a:endParaRPr lang="el-GR" dirty="0"/>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60BCBE11-D49A-4233-8EF6-8D40E7B98017}" type="slidenum">
              <a:rPr lang="el-GR"/>
              <a:pPr>
                <a:defRPr/>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34F53199-0072-4C70-901D-498FF6A36EE0}" type="datetime1">
              <a:rPr lang="el-GR"/>
              <a:pPr>
                <a:defRPr/>
              </a:pPr>
              <a:t>1/12/2016</a:t>
            </a:fld>
            <a:endParaRPr lang="el-GR" dirty="0"/>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6FE43B6D-DD93-4E97-9606-B676042A1EB0}" type="slidenum">
              <a:rPr lang="el-GR"/>
              <a:pPr>
                <a:defRPr/>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41F933CE-167C-4E25-A658-BB74C7C3CA8A}" type="datetime1">
              <a:rPr lang="el-GR"/>
              <a:pPr>
                <a:defRPr/>
              </a:pPr>
              <a:t>1/12/2016</a:t>
            </a:fld>
            <a:endParaRPr lang="el-GR" dirty="0"/>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A7EA5D58-0887-4121-BBEE-6D946946E0DD}" type="slidenum">
              <a:rPr lang="el-GR"/>
              <a:pPr>
                <a:defRPr/>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08AFFA7B-1B1F-4375-A49D-94CB2436E19F}" type="datetime1">
              <a:rPr lang="el-GR"/>
              <a:pPr>
                <a:defRPr/>
              </a:pPr>
              <a:t>1/12/2016</a:t>
            </a:fld>
            <a:endParaRPr lang="el-GR" dirty="0"/>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92AA71CC-94CF-4038-9257-716F118A5406}" type="slidenum">
              <a:rPr lang="el-GR"/>
              <a:pPr>
                <a:defRPr/>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7F3E9B16-14DB-402E-899C-81328E80EB8E}" type="datetime1">
              <a:rPr lang="el-GR"/>
              <a:pPr>
                <a:defRPr/>
              </a:pPr>
              <a:t>1/12/2016</a:t>
            </a:fld>
            <a:endParaRPr lang="el-GR" dirty="0"/>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5F39D4DF-E3CF-400D-90C9-DCB78CCEDBB5}" type="slidenum">
              <a:rPr lang="el-GR"/>
              <a:pPr>
                <a:defRPr/>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70256EAA-C4E8-4C4A-99EB-86106A0EB815}" type="datetime1">
              <a:rPr lang="el-GR"/>
              <a:pPr>
                <a:defRPr/>
              </a:pPr>
              <a:t>1/12/2016</a:t>
            </a:fld>
            <a:endParaRPr lang="el-GR" dirty="0"/>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A510CF56-9E34-4C86-9B87-873BE66C8E33}" type="slidenum">
              <a:rPr lang="el-GR"/>
              <a:pPr>
                <a:defRPr/>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050"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2051"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D5966CF-4153-4CA6-AB94-CC904C9CD38C}" type="datetime1">
              <a:rPr lang="el-GR"/>
              <a:pPr>
                <a:defRPr/>
              </a:pPr>
              <a:t>1/12/2016</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DAF40C5-9D2E-49F5-B6EE-4817EFF4ADED}" type="slidenum">
              <a:rPr lang="el-GR"/>
              <a:pPr>
                <a:defRPr/>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 Τίτλος"/>
          <p:cNvSpPr>
            <a:spLocks noGrp="1"/>
          </p:cNvSpPr>
          <p:nvPr>
            <p:ph type="ctrTitle"/>
          </p:nvPr>
        </p:nvSpPr>
        <p:spPr>
          <a:xfrm>
            <a:off x="0" y="549275"/>
            <a:ext cx="9144000" cy="2951163"/>
          </a:xfrm>
        </p:spPr>
        <p:txBody>
          <a:bodyPr/>
          <a:lstStyle/>
          <a:p>
            <a:pPr eaLnBrk="1" hangingPunct="1"/>
            <a:r>
              <a:rPr lang="el-GR" smtClean="0"/>
              <a:t>Η αντίληψη ισοτιμίας στην</a:t>
            </a:r>
            <a:br>
              <a:rPr lang="el-GR" smtClean="0"/>
            </a:br>
            <a:r>
              <a:rPr lang="el-GR" smtClean="0"/>
              <a:t>ερωτική σχέση και </a:t>
            </a:r>
            <a:br>
              <a:rPr lang="el-GR" smtClean="0"/>
            </a:br>
            <a:r>
              <a:rPr lang="el-GR" smtClean="0"/>
              <a:t>η εκδήλωση διαφορετικών μορφών απιστίας σε αυτή</a:t>
            </a:r>
          </a:p>
        </p:txBody>
      </p:sp>
      <p:sp>
        <p:nvSpPr>
          <p:cNvPr id="3" name="2 - Υπότιτλος"/>
          <p:cNvSpPr>
            <a:spLocks noGrp="1"/>
          </p:cNvSpPr>
          <p:nvPr>
            <p:ph type="subTitle" idx="1"/>
          </p:nvPr>
        </p:nvSpPr>
        <p:spPr>
          <a:xfrm>
            <a:off x="468313" y="3860800"/>
            <a:ext cx="8135937" cy="2808288"/>
          </a:xfrm>
        </p:spPr>
        <p:txBody>
          <a:bodyPr rtlCol="0">
            <a:normAutofit fontScale="77500" lnSpcReduction="20000"/>
          </a:bodyPr>
          <a:lstStyle/>
          <a:p>
            <a:pPr eaLnBrk="1" fontAlgn="auto" hangingPunct="1">
              <a:spcAft>
                <a:spcPts val="0"/>
              </a:spcAft>
              <a:buFont typeface="Arial" pitchFamily="34" charset="0"/>
              <a:buNone/>
              <a:defRPr/>
            </a:pPr>
            <a:r>
              <a:rPr lang="el-GR" sz="4100" dirty="0" smtClean="0">
                <a:solidFill>
                  <a:schemeClr val="tx2">
                    <a:lumMod val="75000"/>
                  </a:schemeClr>
                </a:solidFill>
              </a:rPr>
              <a:t>Ελένη </a:t>
            </a:r>
            <a:r>
              <a:rPr lang="el-GR" sz="4100" dirty="0" err="1" smtClean="0">
                <a:solidFill>
                  <a:schemeClr val="tx2">
                    <a:lumMod val="75000"/>
                  </a:schemeClr>
                </a:solidFill>
              </a:rPr>
              <a:t>Μαλισιόβα</a:t>
            </a:r>
            <a:r>
              <a:rPr lang="el-GR" sz="4100" dirty="0" smtClean="0">
                <a:solidFill>
                  <a:schemeClr val="tx2">
                    <a:lumMod val="75000"/>
                  </a:schemeClr>
                </a:solidFill>
              </a:rPr>
              <a:t> &amp; Παναγιώτης </a:t>
            </a:r>
            <a:r>
              <a:rPr lang="el-GR" sz="4100" dirty="0" err="1" smtClean="0">
                <a:solidFill>
                  <a:schemeClr val="tx2">
                    <a:lumMod val="75000"/>
                  </a:schemeClr>
                </a:solidFill>
              </a:rPr>
              <a:t>Κορδούτης</a:t>
            </a:r>
            <a:endParaRPr lang="el-GR" sz="4100" dirty="0" smtClean="0">
              <a:solidFill>
                <a:schemeClr val="tx2">
                  <a:lumMod val="75000"/>
                </a:schemeClr>
              </a:solidFill>
            </a:endParaRPr>
          </a:p>
          <a:p>
            <a:pPr eaLnBrk="1" fontAlgn="auto" hangingPunct="1">
              <a:spcAft>
                <a:spcPts val="0"/>
              </a:spcAft>
              <a:buFont typeface="Arial" pitchFamily="34" charset="0"/>
              <a:buNone/>
              <a:defRPr/>
            </a:pPr>
            <a:r>
              <a:rPr lang="el-GR" sz="3100" dirty="0" err="1" smtClean="0">
                <a:solidFill>
                  <a:schemeClr val="tx2">
                    <a:lumMod val="75000"/>
                  </a:schemeClr>
                </a:solidFill>
              </a:rPr>
              <a:t>Πάντειο</a:t>
            </a:r>
            <a:r>
              <a:rPr lang="el-GR" sz="3100" dirty="0" smtClean="0">
                <a:solidFill>
                  <a:schemeClr val="tx2">
                    <a:lumMod val="75000"/>
                  </a:schemeClr>
                </a:solidFill>
              </a:rPr>
              <a:t> Πανεπιστήμιο Κοινωνικών και Πολιτικών Επιστημών</a:t>
            </a:r>
          </a:p>
          <a:p>
            <a:pPr eaLnBrk="1" fontAlgn="auto" hangingPunct="1">
              <a:spcAft>
                <a:spcPts val="0"/>
              </a:spcAft>
              <a:buFont typeface="Arial" pitchFamily="34" charset="0"/>
              <a:buNone/>
              <a:defRPr/>
            </a:pPr>
            <a:endParaRPr lang="en-US" dirty="0" smtClean="0">
              <a:solidFill>
                <a:schemeClr val="tx2">
                  <a:lumMod val="75000"/>
                </a:schemeClr>
              </a:solidFill>
            </a:endParaRPr>
          </a:p>
          <a:p>
            <a:pPr eaLnBrk="1" fontAlgn="auto" hangingPunct="1">
              <a:spcAft>
                <a:spcPts val="0"/>
              </a:spcAft>
              <a:buFont typeface="Arial" pitchFamily="34" charset="0"/>
              <a:buNone/>
              <a:defRPr/>
            </a:pPr>
            <a:endParaRPr lang="el-GR" dirty="0" smtClean="0">
              <a:solidFill>
                <a:schemeClr val="tx2">
                  <a:lumMod val="75000"/>
                </a:schemeClr>
              </a:solidFill>
            </a:endParaRPr>
          </a:p>
          <a:p>
            <a:pPr eaLnBrk="1" fontAlgn="auto" hangingPunct="1">
              <a:spcAft>
                <a:spcPts val="0"/>
              </a:spcAft>
              <a:buFont typeface="Arial" pitchFamily="34" charset="0"/>
              <a:buNone/>
              <a:defRPr/>
            </a:pPr>
            <a:r>
              <a:rPr lang="el-GR" dirty="0" smtClean="0">
                <a:solidFill>
                  <a:schemeClr val="tx2">
                    <a:lumMod val="75000"/>
                  </a:schemeClr>
                </a:solidFill>
              </a:rPr>
              <a:t>Διημερίδα </a:t>
            </a:r>
            <a:r>
              <a:rPr lang="el-GR" dirty="0">
                <a:solidFill>
                  <a:schemeClr val="tx2">
                    <a:lumMod val="75000"/>
                  </a:schemeClr>
                </a:solidFill>
              </a:rPr>
              <a:t>Φοιτητικής Έρευνας στην </a:t>
            </a:r>
            <a:r>
              <a:rPr lang="el-GR" dirty="0" smtClean="0">
                <a:solidFill>
                  <a:schemeClr val="tx2">
                    <a:lumMod val="75000"/>
                  </a:schemeClr>
                </a:solidFill>
              </a:rPr>
              <a:t>Ψυχολογία</a:t>
            </a:r>
            <a:r>
              <a:rPr lang="en-US" dirty="0" smtClean="0">
                <a:solidFill>
                  <a:schemeClr val="tx2">
                    <a:lumMod val="75000"/>
                  </a:schemeClr>
                </a:solidFill>
              </a:rPr>
              <a:t>, </a:t>
            </a:r>
            <a:endParaRPr lang="el-GR" dirty="0" smtClean="0">
              <a:solidFill>
                <a:schemeClr val="tx2">
                  <a:lumMod val="75000"/>
                </a:schemeClr>
              </a:solidFill>
            </a:endParaRPr>
          </a:p>
          <a:p>
            <a:pPr eaLnBrk="1" fontAlgn="auto" hangingPunct="1">
              <a:spcAft>
                <a:spcPts val="0"/>
              </a:spcAft>
              <a:buFont typeface="Arial" pitchFamily="34" charset="0"/>
              <a:buNone/>
              <a:defRPr/>
            </a:pPr>
            <a:r>
              <a:rPr lang="el-GR" dirty="0" smtClean="0">
                <a:solidFill>
                  <a:schemeClr val="tx2">
                    <a:lumMod val="75000"/>
                  </a:schemeClr>
                </a:solidFill>
              </a:rPr>
              <a:t>Τμήμα Ψυχολογίας, </a:t>
            </a:r>
            <a:r>
              <a:rPr lang="el-GR" dirty="0" err="1" smtClean="0">
                <a:solidFill>
                  <a:schemeClr val="tx2">
                    <a:lumMod val="75000"/>
                  </a:schemeClr>
                </a:solidFill>
              </a:rPr>
              <a:t>Πάντειο</a:t>
            </a:r>
            <a:r>
              <a:rPr lang="el-GR" dirty="0" smtClean="0">
                <a:solidFill>
                  <a:schemeClr val="tx2">
                    <a:lumMod val="75000"/>
                  </a:schemeClr>
                </a:solidFill>
              </a:rPr>
              <a:t> Πανεπιστήμιο</a:t>
            </a:r>
          </a:p>
          <a:p>
            <a:pPr eaLnBrk="1" fontAlgn="auto" hangingPunct="1">
              <a:spcAft>
                <a:spcPts val="0"/>
              </a:spcAft>
              <a:buFont typeface="Arial" pitchFamily="34" charset="0"/>
              <a:buNone/>
              <a:defRPr/>
            </a:pPr>
            <a:r>
              <a:rPr lang="el-GR" dirty="0" smtClean="0">
                <a:solidFill>
                  <a:schemeClr val="tx2">
                    <a:lumMod val="75000"/>
                  </a:schemeClr>
                </a:solidFill>
              </a:rPr>
              <a:t> 11-12 Ιουνίου 2011</a:t>
            </a:r>
          </a:p>
        </p:txBody>
      </p:sp>
      <p:sp>
        <p:nvSpPr>
          <p:cNvPr id="4" name="3 - Θέση αριθμού διαφάνειας"/>
          <p:cNvSpPr>
            <a:spLocks noGrp="1"/>
          </p:cNvSpPr>
          <p:nvPr>
            <p:ph type="sldNum" sz="quarter" idx="12"/>
          </p:nvPr>
        </p:nvSpPr>
        <p:spPr/>
        <p:txBody>
          <a:bodyPr/>
          <a:lstStyle/>
          <a:p>
            <a:pPr>
              <a:defRPr/>
            </a:pPr>
            <a:fld id="{15CCCDBF-F099-4F55-B97F-F5A6FEC28D77}" type="slidenum">
              <a:rPr lang="el-GR" smtClean="0"/>
              <a:pPr>
                <a:defRPr/>
              </a:pPr>
              <a:t>1</a:t>
            </a:fld>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a:xfrm>
            <a:off x="0" y="0"/>
            <a:ext cx="9144000" cy="1143000"/>
          </a:xfr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eaLnBrk="1" hangingPunct="1"/>
            <a:r>
              <a:rPr lang="el-GR" sz="3200" b="1" dirty="0" smtClean="0">
                <a:solidFill>
                  <a:schemeClr val="tx2">
                    <a:lumMod val="75000"/>
                  </a:schemeClr>
                </a:solidFill>
                <a:latin typeface="+mn-lt"/>
                <a:ea typeface="+mn-ea"/>
                <a:cs typeface="+mn-cs"/>
              </a:rPr>
              <a:t>Υποθέσεις και προβλέψεις</a:t>
            </a:r>
          </a:p>
        </p:txBody>
      </p:sp>
      <p:sp>
        <p:nvSpPr>
          <p:cNvPr id="11267" name="2 - Θέση περιεχομένου"/>
          <p:cNvSpPr>
            <a:spLocks noGrp="1"/>
          </p:cNvSpPr>
          <p:nvPr>
            <p:ph idx="1"/>
          </p:nvPr>
        </p:nvSpPr>
        <p:spPr>
          <a:xfrm>
            <a:off x="457200" y="1600200"/>
            <a:ext cx="8229600" cy="4925144"/>
          </a:xfrm>
          <a:solidFill>
            <a:schemeClr val="accent1">
              <a:lumMod val="40000"/>
              <a:lumOff val="60000"/>
            </a:schemeClr>
          </a:solidFill>
        </p:spPr>
        <p:txBody>
          <a:bodyPr/>
          <a:lstStyle/>
          <a:p>
            <a:pPr eaLnBrk="1" hangingPunct="1">
              <a:buFont typeface="Wingdings" pitchFamily="2" charset="2"/>
              <a:buChar char="Ø"/>
            </a:pPr>
            <a:r>
              <a:rPr lang="el-GR" dirty="0" smtClean="0"/>
              <a:t> </a:t>
            </a:r>
            <a:r>
              <a:rPr lang="el-GR" sz="2800" dirty="0" smtClean="0">
                <a:solidFill>
                  <a:srgbClr val="FF0000"/>
                </a:solidFill>
              </a:rPr>
              <a:t>Υπόθεση 1</a:t>
            </a:r>
            <a:r>
              <a:rPr lang="el-GR" sz="2800" baseline="30000" dirty="0" smtClean="0">
                <a:solidFill>
                  <a:srgbClr val="FF0000"/>
                </a:solidFill>
              </a:rPr>
              <a:t>η</a:t>
            </a:r>
            <a:r>
              <a:rPr lang="el-GR" sz="2800" dirty="0" smtClean="0">
                <a:solidFill>
                  <a:srgbClr val="FF0000"/>
                </a:solidFill>
              </a:rPr>
              <a:t> </a:t>
            </a:r>
            <a:endParaRPr lang="el-GR" dirty="0" smtClean="0">
              <a:solidFill>
                <a:srgbClr val="FF0000"/>
              </a:solidFill>
            </a:endParaRPr>
          </a:p>
          <a:p>
            <a:pPr eaLnBrk="1" hangingPunct="1">
              <a:buFont typeface="Wingdings" pitchFamily="2" charset="2"/>
              <a:buChar char="§"/>
            </a:pPr>
            <a:r>
              <a:rPr lang="el-GR" sz="2400" dirty="0" smtClean="0"/>
              <a:t> Δεν θα διαφέρει ο αριθμός των ανδρών που δηλώνουν ισότιμοι στη σχέση από αυτόν των γυναικών</a:t>
            </a:r>
          </a:p>
          <a:p>
            <a:pPr eaLnBrk="1" hangingPunct="1">
              <a:buFont typeface="Wingdings" pitchFamily="2" charset="2"/>
              <a:buChar char="§"/>
            </a:pPr>
            <a:r>
              <a:rPr lang="el-GR" sz="2400" dirty="0" smtClean="0"/>
              <a:t> Στην ανισότιμη σχέση, οι άνδρες θα δηλώνουν περισσότερο </a:t>
            </a:r>
            <a:r>
              <a:rPr lang="el-GR" sz="2400" dirty="0" err="1" smtClean="0"/>
              <a:t>υπερωφελημένοι</a:t>
            </a:r>
            <a:r>
              <a:rPr lang="el-GR" sz="2400" dirty="0" smtClean="0"/>
              <a:t> ενώ οι γυναίκες περισσότερο </a:t>
            </a:r>
            <a:r>
              <a:rPr lang="el-GR" sz="2400" dirty="0" err="1" smtClean="0"/>
              <a:t>υποωφελημένες</a:t>
            </a:r>
            <a:endParaRPr lang="el-GR" sz="2400" dirty="0" smtClean="0"/>
          </a:p>
          <a:p>
            <a:pPr eaLnBrk="1" hangingPunct="1">
              <a:buNone/>
            </a:pPr>
            <a:endParaRPr lang="el-GR" sz="2800" dirty="0" smtClean="0"/>
          </a:p>
          <a:p>
            <a:pPr eaLnBrk="1" hangingPunct="1">
              <a:buFont typeface="Wingdings" pitchFamily="2" charset="2"/>
              <a:buChar char="Ø"/>
            </a:pPr>
            <a:r>
              <a:rPr lang="el-GR" dirty="0" smtClean="0"/>
              <a:t> </a:t>
            </a:r>
            <a:r>
              <a:rPr lang="el-GR" sz="2800" dirty="0" smtClean="0">
                <a:solidFill>
                  <a:srgbClr val="FF0000"/>
                </a:solidFill>
              </a:rPr>
              <a:t>Υπόθεση 2</a:t>
            </a:r>
            <a:r>
              <a:rPr lang="el-GR" sz="2800" baseline="30000" dirty="0" smtClean="0">
                <a:solidFill>
                  <a:srgbClr val="FF0000"/>
                </a:solidFill>
              </a:rPr>
              <a:t>η</a:t>
            </a:r>
            <a:r>
              <a:rPr lang="el-GR" sz="2800" dirty="0" smtClean="0">
                <a:solidFill>
                  <a:srgbClr val="FF0000"/>
                </a:solidFill>
              </a:rPr>
              <a:t> </a:t>
            </a:r>
            <a:endParaRPr lang="el-GR" dirty="0" smtClean="0">
              <a:solidFill>
                <a:srgbClr val="FF0000"/>
              </a:solidFill>
            </a:endParaRPr>
          </a:p>
          <a:p>
            <a:pPr eaLnBrk="1" hangingPunct="1">
              <a:buFont typeface="Wingdings" pitchFamily="2" charset="2"/>
              <a:buChar char="§"/>
            </a:pPr>
            <a:r>
              <a:rPr lang="el-GR" sz="2400" dirty="0" smtClean="0"/>
              <a:t>Μέσα στα πλαίσια της σχέσης, πολλοί περισσότεροι άνδρες παρά γυναίκες θα έχουν γενικά εκδηλώσει κάποια μορφή απιστίας</a:t>
            </a:r>
          </a:p>
          <a:p>
            <a:pPr eaLnBrk="1" hangingPunct="1">
              <a:buFont typeface="Wingdings" pitchFamily="2" charset="2"/>
              <a:buChar char="§"/>
            </a:pPr>
            <a:endParaRPr lang="el-GR" sz="2400" dirty="0" smtClean="0"/>
          </a:p>
        </p:txBody>
      </p:sp>
      <p:sp>
        <p:nvSpPr>
          <p:cNvPr id="4" name="3 - Θέση αριθμού διαφάνειας"/>
          <p:cNvSpPr>
            <a:spLocks noGrp="1"/>
          </p:cNvSpPr>
          <p:nvPr>
            <p:ph type="sldNum" sz="quarter" idx="12"/>
          </p:nvPr>
        </p:nvSpPr>
        <p:spPr/>
        <p:txBody>
          <a:bodyPr/>
          <a:lstStyle/>
          <a:p>
            <a:pPr>
              <a:defRPr/>
            </a:pPr>
            <a:fld id="{92802236-7CEE-4EB2-9AC7-8399A3C260F9}" type="slidenum">
              <a:rPr lang="el-GR" smtClean="0"/>
              <a:pPr>
                <a:defRPr/>
              </a:pPr>
              <a:t>10</a:t>
            </a:fld>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2 - Θέση περιεχομένου"/>
          <p:cNvSpPr>
            <a:spLocks noGrp="1"/>
          </p:cNvSpPr>
          <p:nvPr>
            <p:ph idx="1"/>
          </p:nvPr>
        </p:nvSpPr>
        <p:spPr>
          <a:xfrm>
            <a:off x="457200" y="1600200"/>
            <a:ext cx="8229600" cy="4853136"/>
          </a:xfrm>
          <a:solidFill>
            <a:schemeClr val="accent1">
              <a:lumMod val="40000"/>
              <a:lumOff val="60000"/>
            </a:schemeClr>
          </a:solid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Char char="Ø"/>
            </a:pPr>
            <a:r>
              <a:rPr lang="el-GR" dirty="0" smtClean="0"/>
              <a:t> </a:t>
            </a:r>
            <a:r>
              <a:rPr lang="el-GR" sz="2800" dirty="0" smtClean="0">
                <a:solidFill>
                  <a:srgbClr val="FF0000"/>
                </a:solidFill>
              </a:rPr>
              <a:t>Υπόθεση 3η </a:t>
            </a:r>
            <a:endParaRPr lang="el-GR" dirty="0" smtClean="0">
              <a:solidFill>
                <a:srgbClr val="FF0000"/>
              </a:solidFill>
            </a:endParaRPr>
          </a:p>
          <a:p>
            <a:pPr eaLnBrk="1" hangingPunct="1">
              <a:buFont typeface="Wingdings" pitchFamily="2" charset="2"/>
              <a:buChar char="§"/>
            </a:pPr>
            <a:r>
              <a:rPr lang="el-GR" dirty="0" smtClean="0"/>
              <a:t> </a:t>
            </a:r>
            <a:r>
              <a:rPr lang="el-GR" sz="2400" dirty="0" smtClean="0"/>
              <a:t>Η αντίληψη της ανισοτιμίας γενικά είναι πιο πιθανό να οδηγήσει σε εκδήλωση απιστίας (περισσότερης ή λιγότερης συναισθηματικής, σεξουαλικής ή μεικτής απιστίας)</a:t>
            </a:r>
          </a:p>
          <a:p>
            <a:pPr eaLnBrk="1" hangingPunct="1">
              <a:buNone/>
            </a:pPr>
            <a:endParaRPr lang="el-GR" dirty="0" smtClean="0"/>
          </a:p>
          <a:p>
            <a:pPr eaLnBrk="1" hangingPunct="1">
              <a:buFont typeface="Wingdings" pitchFamily="2" charset="2"/>
              <a:buChar char="Ø"/>
            </a:pPr>
            <a:r>
              <a:rPr lang="el-GR" dirty="0" smtClean="0"/>
              <a:t> </a:t>
            </a:r>
            <a:r>
              <a:rPr lang="el-GR" sz="2800" dirty="0" smtClean="0">
                <a:solidFill>
                  <a:srgbClr val="FF0000"/>
                </a:solidFill>
              </a:rPr>
              <a:t>Υπόθεση 4η </a:t>
            </a:r>
            <a:endParaRPr lang="el-GR" dirty="0" smtClean="0">
              <a:solidFill>
                <a:srgbClr val="FF0000"/>
              </a:solidFill>
            </a:endParaRPr>
          </a:p>
          <a:p>
            <a:pPr eaLnBrk="1" hangingPunct="1">
              <a:buFont typeface="Wingdings" pitchFamily="2" charset="2"/>
              <a:buChar char="§"/>
            </a:pPr>
            <a:r>
              <a:rPr lang="el-GR" dirty="0" smtClean="0"/>
              <a:t> </a:t>
            </a:r>
            <a:r>
              <a:rPr lang="el-GR" sz="2400" dirty="0" smtClean="0"/>
              <a:t>Η αντίληψη ισοτιμίας, αλληλεπιδρώντας με το φύλο των ερωτικών συντρόφων θα σχετίζεται με το βαθμό εκδήλωσης απιστίας (περισσότερης ή λιγότερης συναισθηματικής, σεξουαλικής ή μεικτής απιστίας)</a:t>
            </a:r>
            <a:endParaRPr lang="el-GR" dirty="0" smtClean="0"/>
          </a:p>
        </p:txBody>
      </p:sp>
      <p:sp>
        <p:nvSpPr>
          <p:cNvPr id="4" name="3 - Θέση αριθμού διαφάνειας"/>
          <p:cNvSpPr>
            <a:spLocks noGrp="1"/>
          </p:cNvSpPr>
          <p:nvPr>
            <p:ph type="sldNum" sz="quarter" idx="12"/>
          </p:nvPr>
        </p:nvSpPr>
        <p:spPr/>
        <p:txBody>
          <a:bodyPr/>
          <a:lstStyle/>
          <a:p>
            <a:pPr>
              <a:defRPr/>
            </a:pPr>
            <a:fld id="{FAA1A022-9825-4408-9014-CB1CC752A88F}" type="slidenum">
              <a:rPr lang="el-GR" smtClean="0"/>
              <a:pPr>
                <a:defRPr/>
              </a:pPr>
              <a:t>11</a:t>
            </a:fld>
            <a:endParaRPr lang="el-GR" dirty="0"/>
          </a:p>
        </p:txBody>
      </p:sp>
      <p:sp>
        <p:nvSpPr>
          <p:cNvPr id="6" name="1 - Τίτλος"/>
          <p:cNvSpPr>
            <a:spLocks noGrp="1"/>
          </p:cNvSpPr>
          <p:nvPr>
            <p:ph type="title"/>
          </p:nvPr>
        </p:nvSpPr>
        <p:spPr>
          <a:xfrm>
            <a:off x="0" y="0"/>
            <a:ext cx="9144000" cy="1143000"/>
          </a:xfr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eaLnBrk="1" hangingPunct="1"/>
            <a:r>
              <a:rPr lang="el-GR" sz="3200" b="1" dirty="0" smtClean="0">
                <a:solidFill>
                  <a:schemeClr val="tx2">
                    <a:lumMod val="75000"/>
                  </a:schemeClr>
                </a:solidFill>
                <a:latin typeface="+mn-lt"/>
                <a:ea typeface="+mn-ea"/>
                <a:cs typeface="+mn-cs"/>
              </a:rPr>
              <a:t>Υποθέσεις και προβλέψεις</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a:xfrm>
            <a:off x="0" y="-27384"/>
            <a:ext cx="9144000" cy="1052736"/>
          </a:xfr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eaLnBrk="1" hangingPunct="1"/>
            <a:r>
              <a:rPr lang="el-GR" sz="3200" b="1" dirty="0" smtClean="0">
                <a:solidFill>
                  <a:schemeClr val="tx2">
                    <a:lumMod val="75000"/>
                  </a:schemeClr>
                </a:solidFill>
              </a:rPr>
              <a:t>Μέθοδος</a:t>
            </a:r>
          </a:p>
        </p:txBody>
      </p:sp>
      <p:sp>
        <p:nvSpPr>
          <p:cNvPr id="13315" name="2 - Θέση περιεχομένου"/>
          <p:cNvSpPr>
            <a:spLocks noGrp="1"/>
          </p:cNvSpPr>
          <p:nvPr>
            <p:ph idx="1"/>
          </p:nvPr>
        </p:nvSpPr>
        <p:spPr>
          <a:xfrm>
            <a:off x="457200" y="1340768"/>
            <a:ext cx="8507413" cy="5040982"/>
          </a:xfrm>
        </p:spPr>
        <p:txBody>
          <a:bodyPr/>
          <a:lstStyle/>
          <a:p>
            <a:pPr eaLnBrk="1" hangingPunct="1">
              <a:buFont typeface="Wingdings" pitchFamily="2" charset="2"/>
              <a:buChar char="Ø"/>
            </a:pPr>
            <a:r>
              <a:rPr lang="el-GR" sz="2800" dirty="0" smtClean="0"/>
              <a:t> Συμμετέχοντες</a:t>
            </a:r>
          </a:p>
          <a:p>
            <a:pPr eaLnBrk="1" hangingPunct="1">
              <a:buNone/>
            </a:pPr>
            <a:endParaRPr lang="el-GR" sz="2800" dirty="0" smtClean="0"/>
          </a:p>
          <a:p>
            <a:pPr eaLnBrk="1" hangingPunct="1">
              <a:buFont typeface="Wingdings" pitchFamily="2" charset="2"/>
              <a:buChar char="q"/>
            </a:pPr>
            <a:r>
              <a:rPr lang="el-GR" sz="2000" dirty="0" smtClean="0"/>
              <a:t> Ν=676 (Άνδρες=292, Γυναίκες=384), φοιτητές κατά 71.0%</a:t>
            </a:r>
          </a:p>
          <a:p>
            <a:pPr lvl="1" eaLnBrk="1" hangingPunct="1">
              <a:buFont typeface="Wingdings" pitchFamily="2" charset="2"/>
              <a:buChar char="§"/>
            </a:pPr>
            <a:r>
              <a:rPr lang="el-GR" sz="2000" dirty="0" smtClean="0"/>
              <a:t>Τόπος κατοικίας η Αθήνα κατά 86.7% </a:t>
            </a:r>
          </a:p>
          <a:p>
            <a:pPr lvl="1" eaLnBrk="1" hangingPunct="1">
              <a:buFont typeface="Wingdings" pitchFamily="2" charset="2"/>
              <a:buChar char="§"/>
            </a:pPr>
            <a:r>
              <a:rPr lang="el-GR" sz="2000" dirty="0" smtClean="0"/>
              <a:t> Ηλικία από 18-30 έτη, Μ.Ο.= 22.7 έτη, </a:t>
            </a:r>
            <a:r>
              <a:rPr lang="en-US" sz="2000" dirty="0" smtClean="0"/>
              <a:t>T.A.=2.85</a:t>
            </a:r>
          </a:p>
          <a:p>
            <a:pPr eaLnBrk="1" hangingPunct="1">
              <a:buFont typeface="Arial" charset="0"/>
              <a:buNone/>
            </a:pPr>
            <a:r>
              <a:rPr lang="en-US" sz="2800" dirty="0" smtClean="0"/>
              <a:t> </a:t>
            </a:r>
            <a:endParaRPr lang="el-GR" sz="2800" dirty="0" smtClean="0"/>
          </a:p>
          <a:p>
            <a:pPr eaLnBrk="1" hangingPunct="1">
              <a:buFont typeface="Wingdings" pitchFamily="2" charset="2"/>
              <a:buChar char="Ø"/>
            </a:pPr>
            <a:r>
              <a:rPr lang="el-GR" sz="2800" dirty="0" smtClean="0"/>
              <a:t>Σχέση και Σύντροφοι</a:t>
            </a:r>
          </a:p>
          <a:p>
            <a:pPr eaLnBrk="1" hangingPunct="1">
              <a:buFont typeface="Wingdings" pitchFamily="2" charset="2"/>
              <a:buChar char="§"/>
            </a:pPr>
            <a:r>
              <a:rPr lang="el-GR" sz="2000" dirty="0" smtClean="0"/>
              <a:t> 56.4% είχαν τρέχουσα σχέση ενώ το 43.6%  αναφέρονταν σε παρελθούσα</a:t>
            </a:r>
          </a:p>
          <a:p>
            <a:pPr eaLnBrk="1" hangingPunct="1">
              <a:buFont typeface="Wingdings" pitchFamily="2" charset="2"/>
              <a:buChar char="§"/>
            </a:pPr>
            <a:r>
              <a:rPr lang="el-GR" sz="2000" dirty="0" smtClean="0"/>
              <a:t> η διάρκεια σχέσης κυμαινόταν από 1-130 μήνες με Μ.Ο.= 19.6 μήνες, Τ.Α=17.82 μήνες</a:t>
            </a:r>
          </a:p>
          <a:p>
            <a:pPr eaLnBrk="1" hangingPunct="1">
              <a:buFont typeface="Wingdings" pitchFamily="2" charset="2"/>
              <a:buChar char="§"/>
            </a:pPr>
            <a:r>
              <a:rPr lang="el-GR" sz="2000" dirty="0" smtClean="0"/>
              <a:t> ηλικία ερωτικού συντρόφου Μ.Ο.=23.8 έτη, Τ.Α.= 4.2</a:t>
            </a:r>
          </a:p>
          <a:p>
            <a:pPr eaLnBrk="1" hangingPunct="1">
              <a:buFont typeface="Arial" charset="0"/>
              <a:buNone/>
            </a:pPr>
            <a:endParaRPr lang="en-US" sz="2000" dirty="0" smtClean="0"/>
          </a:p>
          <a:p>
            <a:pPr eaLnBrk="1" hangingPunct="1">
              <a:buFont typeface="Wingdings" pitchFamily="2" charset="2"/>
              <a:buChar char="q"/>
            </a:pPr>
            <a:endParaRPr lang="el-GR" sz="2000" dirty="0" smtClean="0"/>
          </a:p>
          <a:p>
            <a:pPr eaLnBrk="1" hangingPunct="1">
              <a:buFont typeface="Arial" charset="0"/>
              <a:buNone/>
            </a:pPr>
            <a:endParaRPr lang="el-GR" sz="2800" dirty="0" smtClean="0"/>
          </a:p>
          <a:p>
            <a:pPr eaLnBrk="1" hangingPunct="1">
              <a:buFont typeface="Arial" charset="0"/>
              <a:buNone/>
            </a:pPr>
            <a:endParaRPr lang="el-GR" sz="2000" dirty="0" smtClean="0"/>
          </a:p>
          <a:p>
            <a:pPr lvl="1" eaLnBrk="1" hangingPunct="1">
              <a:buFont typeface="Arial" charset="0"/>
              <a:buNone/>
            </a:pPr>
            <a:endParaRPr lang="el-GR" sz="1600" dirty="0" smtClean="0"/>
          </a:p>
        </p:txBody>
      </p:sp>
      <p:sp>
        <p:nvSpPr>
          <p:cNvPr id="4" name="3 - Θέση αριθμού διαφάνειας"/>
          <p:cNvSpPr>
            <a:spLocks noGrp="1"/>
          </p:cNvSpPr>
          <p:nvPr>
            <p:ph type="sldNum" sz="quarter" idx="12"/>
          </p:nvPr>
        </p:nvSpPr>
        <p:spPr/>
        <p:txBody>
          <a:bodyPr/>
          <a:lstStyle/>
          <a:p>
            <a:pPr>
              <a:defRPr/>
            </a:pPr>
            <a:fld id="{3713BEA0-BE1D-41A7-AF11-BF3A96AE0A23}" type="slidenum">
              <a:rPr lang="el-GR" smtClean="0"/>
              <a:pPr>
                <a:defRPr/>
              </a:pPr>
              <a:t>12</a:t>
            </a:fld>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045890"/>
            <a:ext cx="9144000" cy="5812110"/>
          </a:xfrm>
        </p:spPr>
        <p:txBody>
          <a:bodyPr rtlCol="0">
            <a:normAutofit/>
          </a:bodyPr>
          <a:lstStyle/>
          <a:p>
            <a:pPr eaLnBrk="1" fontAlgn="auto" hangingPunct="1">
              <a:spcAft>
                <a:spcPts val="0"/>
              </a:spcAft>
              <a:buFont typeface="Wingdings" pitchFamily="2" charset="2"/>
              <a:buChar char="Ø"/>
              <a:defRPr/>
            </a:pPr>
            <a:r>
              <a:rPr lang="el-GR" sz="2800" dirty="0" smtClean="0"/>
              <a:t>Διαδικασία και μετρήσεις</a:t>
            </a:r>
          </a:p>
          <a:p>
            <a:pPr marL="742950" lvl="2" indent="-342900" eaLnBrk="1" fontAlgn="auto" hangingPunct="1">
              <a:spcAft>
                <a:spcPts val="0"/>
              </a:spcAft>
              <a:buFont typeface="Wingdings" pitchFamily="2" charset="2"/>
              <a:buChar char="§"/>
              <a:defRPr/>
            </a:pPr>
            <a:r>
              <a:rPr lang="el-GR" sz="1600" dirty="0" smtClean="0"/>
              <a:t> Τα άτομα συμμετείχαν </a:t>
            </a:r>
            <a:r>
              <a:rPr lang="el-GR" sz="1600" b="1" dirty="0" smtClean="0"/>
              <a:t>εθελοντικά</a:t>
            </a:r>
            <a:r>
              <a:rPr lang="el-GR" sz="1600" dirty="0" smtClean="0"/>
              <a:t> και </a:t>
            </a:r>
            <a:r>
              <a:rPr lang="el-GR" sz="1600" b="1" dirty="0" smtClean="0"/>
              <a:t>ανώνυμα</a:t>
            </a:r>
            <a:r>
              <a:rPr lang="el-GR" sz="1600" dirty="0" smtClean="0"/>
              <a:t> και προσεγγίσθηκαν κατά </a:t>
            </a:r>
            <a:r>
              <a:rPr lang="el-GR" sz="1600" dirty="0" err="1" smtClean="0"/>
              <a:t>μόνας</a:t>
            </a:r>
            <a:r>
              <a:rPr lang="el-GR" sz="1600" dirty="0" smtClean="0"/>
              <a:t> (με την παρουσία της ερευνήτριας και χωρίς την παρουσία του συντρόφου τους) </a:t>
            </a:r>
          </a:p>
          <a:p>
            <a:pPr marL="742950" lvl="2" indent="-342900" eaLnBrk="1" fontAlgn="auto" hangingPunct="1">
              <a:spcAft>
                <a:spcPts val="0"/>
              </a:spcAft>
              <a:buFont typeface="Wingdings" pitchFamily="2" charset="2"/>
              <a:buChar char="§"/>
              <a:defRPr/>
            </a:pPr>
            <a:r>
              <a:rPr lang="el-GR" sz="1600" dirty="0" smtClean="0"/>
              <a:t> Καταγραφή δημογραφικών στοιχείων</a:t>
            </a:r>
          </a:p>
          <a:p>
            <a:pPr marL="742950" lvl="2" indent="-342900" eaLnBrk="1" fontAlgn="auto" hangingPunct="1">
              <a:spcAft>
                <a:spcPts val="0"/>
              </a:spcAft>
              <a:buFont typeface="Wingdings" pitchFamily="2" charset="2"/>
              <a:buChar char="§"/>
              <a:defRPr/>
            </a:pPr>
            <a:r>
              <a:rPr lang="el-GR" sz="1600" b="1" dirty="0" smtClean="0"/>
              <a:t> </a:t>
            </a:r>
            <a:r>
              <a:rPr lang="el-GR" sz="1600" dirty="0" smtClean="0"/>
              <a:t>Στοιχεία της πιο πρόσφατης σχέσης τους, περιγραφή σε ανοιχτή τύπου ερώτηση (χειρισμός εστίασης)</a:t>
            </a:r>
          </a:p>
          <a:p>
            <a:pPr marL="742950" lvl="2" indent="-342900" eaLnBrk="1" fontAlgn="auto" hangingPunct="1">
              <a:spcAft>
                <a:spcPts val="0"/>
              </a:spcAft>
              <a:buNone/>
              <a:defRPr/>
            </a:pPr>
            <a:endParaRPr lang="el-GR" sz="1600" dirty="0" smtClean="0"/>
          </a:p>
          <a:p>
            <a:pPr marL="342900" lvl="2" indent="-342900" eaLnBrk="1" hangingPunct="1">
              <a:buFont typeface="Wingdings" pitchFamily="2" charset="2"/>
              <a:buChar char="q"/>
              <a:defRPr/>
            </a:pPr>
            <a:r>
              <a:rPr lang="el-GR" sz="2000" dirty="0" smtClean="0"/>
              <a:t>οι συμμετέχοντες, </a:t>
            </a:r>
          </a:p>
          <a:p>
            <a:pPr marL="800100" lvl="3" indent="-342900" eaLnBrk="1" hangingPunct="1">
              <a:buFont typeface="Wingdings" pitchFamily="2" charset="2"/>
              <a:buChar char="§"/>
              <a:defRPr/>
            </a:pPr>
            <a:r>
              <a:rPr lang="el-GR" sz="1600" dirty="0" smtClean="0"/>
              <a:t>εκτίμησαν πόσο «ευνοημένοι» ένιωθαν στην πιο πρόσφατη σχέση τους έναντι του συντρόφου τους χρησιμοποιώντας την Γενική Μέτρηση Ισοτιμίας της </a:t>
            </a:r>
            <a:r>
              <a:rPr lang="en-US" sz="1600" dirty="0" smtClean="0"/>
              <a:t>Hatfield</a:t>
            </a:r>
            <a:r>
              <a:rPr lang="el-GR" sz="1600" dirty="0" smtClean="0"/>
              <a:t> (1978)</a:t>
            </a:r>
          </a:p>
          <a:p>
            <a:pPr marL="800100" lvl="3" indent="-342900" eaLnBrk="1" hangingPunct="1">
              <a:buFont typeface="Wingdings" pitchFamily="2" charset="2"/>
              <a:buChar char="§"/>
              <a:defRPr/>
            </a:pPr>
            <a:r>
              <a:rPr lang="el-GR" sz="1600" dirty="0" smtClean="0"/>
              <a:t> αποκρίθηκαν σε </a:t>
            </a:r>
            <a:r>
              <a:rPr lang="el-GR" sz="1600" b="1" dirty="0" smtClean="0"/>
              <a:t>κλειστές</a:t>
            </a:r>
            <a:r>
              <a:rPr lang="el-GR" sz="1600" dirty="0" smtClean="0"/>
              <a:t> </a:t>
            </a:r>
            <a:r>
              <a:rPr lang="el-GR" sz="1600" b="1" dirty="0" smtClean="0"/>
              <a:t>ερωτήσεις</a:t>
            </a:r>
            <a:r>
              <a:rPr lang="el-GR" sz="1600" dirty="0" smtClean="0"/>
              <a:t>  (</a:t>
            </a:r>
            <a:r>
              <a:rPr lang="en-US" sz="1600" dirty="0" err="1" smtClean="0"/>
              <a:t>Traupmann</a:t>
            </a:r>
            <a:r>
              <a:rPr lang="en-US" sz="1600" dirty="0" smtClean="0"/>
              <a:t>, Hatfield &amp; Wexler (1983), </a:t>
            </a:r>
            <a:r>
              <a:rPr lang="el-GR" sz="1600" dirty="0" smtClean="0"/>
              <a:t>που μετρούν γενική, σεξουαλική και συναισθηματική ικανοποίηση</a:t>
            </a:r>
          </a:p>
          <a:p>
            <a:pPr marL="800100" lvl="3" indent="-342900" eaLnBrk="1" hangingPunct="1">
              <a:buFont typeface="Wingdings" pitchFamily="2" charset="2"/>
              <a:buChar char="§"/>
              <a:defRPr/>
            </a:pPr>
            <a:r>
              <a:rPr lang="el-GR" sz="1600" dirty="0" smtClean="0"/>
              <a:t>εν συνεχεία απάντησαν σε </a:t>
            </a:r>
            <a:r>
              <a:rPr lang="el-GR" sz="1600" b="1" dirty="0" smtClean="0"/>
              <a:t>μέτρηση της απιστίας </a:t>
            </a:r>
            <a:r>
              <a:rPr lang="el-GR" sz="1600" dirty="0" smtClean="0"/>
              <a:t>(</a:t>
            </a:r>
            <a:r>
              <a:rPr lang="en-US" sz="1600" dirty="0" err="1" smtClean="0"/>
              <a:t>Drigotas</a:t>
            </a:r>
            <a:r>
              <a:rPr lang="en-US" sz="1600" dirty="0" smtClean="0"/>
              <a:t> et al. 1999</a:t>
            </a:r>
            <a:r>
              <a:rPr lang="el-GR" sz="1600" dirty="0" smtClean="0"/>
              <a:t>) μετρώντας συναισθηματικές και σεξουαλικές πλευρές της αλλά και διαβαθμίσεις απιστίας που κυμαίνονταν από το απλό φλερτ μέχρι την σεξουαλική συνεύρεση</a:t>
            </a:r>
          </a:p>
          <a:p>
            <a:pPr marL="800100" lvl="3" indent="-342900" eaLnBrk="1" hangingPunct="1">
              <a:buFont typeface="Wingdings" pitchFamily="2" charset="2"/>
              <a:buChar char="§"/>
              <a:defRPr/>
            </a:pPr>
            <a:r>
              <a:rPr lang="el-GR" sz="1600" dirty="0" smtClean="0"/>
              <a:t>απάντησαν εάν ο σύντροφός τους έμαθε για την </a:t>
            </a:r>
            <a:r>
              <a:rPr lang="el-GR" sz="1600" dirty="0" err="1" smtClean="0"/>
              <a:t>εξωδυαδική</a:t>
            </a:r>
            <a:r>
              <a:rPr lang="el-GR" sz="1600" dirty="0" smtClean="0"/>
              <a:t> σχέση της απιστίας (ΝΑΙ/ΟΧΙ) </a:t>
            </a:r>
          </a:p>
          <a:p>
            <a:pPr marL="800100" lvl="3" indent="-342900" eaLnBrk="1" hangingPunct="1">
              <a:buFont typeface="Wingdings" pitchFamily="2" charset="2"/>
              <a:buChar char="§"/>
              <a:defRPr/>
            </a:pPr>
            <a:r>
              <a:rPr lang="el-GR" sz="1600" dirty="0" smtClean="0"/>
              <a:t> απάντησαν σχετικά με την </a:t>
            </a:r>
            <a:r>
              <a:rPr lang="el-GR" sz="1600" b="1" dirty="0" smtClean="0"/>
              <a:t>έκβαση της σχέσης τους, μετά την απιστία </a:t>
            </a:r>
            <a:r>
              <a:rPr lang="el-GR" sz="1600" dirty="0" smtClean="0"/>
              <a:t>(αν συνεχίστηκε ή όχι η κύρια σχέση, αν διατηρήθηκαν παράλληλα οι  δύο σχέσεις κλπ.)</a:t>
            </a:r>
          </a:p>
          <a:p>
            <a:pPr marL="342900" lvl="1" indent="-342900" eaLnBrk="1" fontAlgn="auto" hangingPunct="1">
              <a:spcAft>
                <a:spcPts val="0"/>
              </a:spcAft>
              <a:buFont typeface="Wingdings" pitchFamily="2" charset="2"/>
              <a:buChar char="q"/>
              <a:defRPr/>
            </a:pPr>
            <a:r>
              <a:rPr lang="el-GR" sz="2000" dirty="0" smtClean="0"/>
              <a:t>η διαδικασία διαρκούσε 15-20 λεπτά</a:t>
            </a:r>
            <a:endParaRPr lang="en-US" sz="2000" dirty="0" smtClean="0"/>
          </a:p>
          <a:p>
            <a:pPr marL="342900" lvl="1" indent="-342900" eaLnBrk="1" fontAlgn="auto" hangingPunct="1">
              <a:spcAft>
                <a:spcPts val="0"/>
              </a:spcAft>
              <a:buFont typeface="Wingdings" pitchFamily="2" charset="2"/>
              <a:buChar char="§"/>
              <a:defRPr/>
            </a:pPr>
            <a:endParaRPr lang="el-GR" sz="2000" dirty="0" smtClean="0"/>
          </a:p>
          <a:p>
            <a:pPr marL="342900" lvl="1" indent="-342900" eaLnBrk="1" fontAlgn="auto" hangingPunct="1">
              <a:spcAft>
                <a:spcPts val="0"/>
              </a:spcAft>
              <a:buFont typeface="Wingdings" pitchFamily="2" charset="2"/>
              <a:buChar char="q"/>
              <a:defRPr/>
            </a:pPr>
            <a:endParaRPr lang="en-US" sz="2000" dirty="0" smtClean="0"/>
          </a:p>
          <a:p>
            <a:pPr eaLnBrk="1" fontAlgn="auto" hangingPunct="1">
              <a:spcAft>
                <a:spcPts val="0"/>
              </a:spcAft>
              <a:buFont typeface="Wingdings" pitchFamily="2" charset="2"/>
              <a:buChar char="q"/>
              <a:defRPr/>
            </a:pPr>
            <a:endParaRPr lang="el-GR" sz="2000" dirty="0" smtClean="0"/>
          </a:p>
          <a:p>
            <a:pPr eaLnBrk="1" fontAlgn="auto" hangingPunct="1">
              <a:spcAft>
                <a:spcPts val="0"/>
              </a:spcAft>
              <a:buFont typeface="Arial" pitchFamily="34" charset="0"/>
              <a:buNone/>
              <a:defRPr/>
            </a:pPr>
            <a:endParaRPr lang="el-GR" sz="2800" dirty="0" smtClean="0"/>
          </a:p>
          <a:p>
            <a:pPr eaLnBrk="1" fontAlgn="auto" hangingPunct="1">
              <a:spcAft>
                <a:spcPts val="0"/>
              </a:spcAft>
              <a:buFont typeface="Arial" pitchFamily="34" charset="0"/>
              <a:buNone/>
              <a:defRPr/>
            </a:pPr>
            <a:endParaRPr lang="el-GR" sz="2000" dirty="0" smtClean="0"/>
          </a:p>
          <a:p>
            <a:pPr lvl="1" eaLnBrk="1" fontAlgn="auto" hangingPunct="1">
              <a:spcAft>
                <a:spcPts val="0"/>
              </a:spcAft>
              <a:buFont typeface="Arial" pitchFamily="34" charset="0"/>
              <a:buNone/>
              <a:defRPr/>
            </a:pPr>
            <a:endParaRPr lang="el-GR" sz="1600" dirty="0" smtClean="0"/>
          </a:p>
        </p:txBody>
      </p:sp>
      <p:sp>
        <p:nvSpPr>
          <p:cNvPr id="4" name="3 - Θέση αριθμού διαφάνειας"/>
          <p:cNvSpPr>
            <a:spLocks noGrp="1"/>
          </p:cNvSpPr>
          <p:nvPr>
            <p:ph type="sldNum" sz="quarter" idx="12"/>
          </p:nvPr>
        </p:nvSpPr>
        <p:spPr/>
        <p:txBody>
          <a:bodyPr/>
          <a:lstStyle/>
          <a:p>
            <a:pPr>
              <a:defRPr/>
            </a:pPr>
            <a:fld id="{7C7FFAE6-DA4A-4B24-BCA3-AEC2B8C41B7E}" type="slidenum">
              <a:rPr lang="el-GR" smtClean="0"/>
              <a:pPr>
                <a:defRPr/>
              </a:pPr>
              <a:t>13</a:t>
            </a:fld>
            <a:endParaRPr lang="el-GR" dirty="0"/>
          </a:p>
        </p:txBody>
      </p:sp>
      <p:sp>
        <p:nvSpPr>
          <p:cNvPr id="6" name="1 - Τίτλος"/>
          <p:cNvSpPr>
            <a:spLocks noGrp="1"/>
          </p:cNvSpPr>
          <p:nvPr>
            <p:ph type="title"/>
          </p:nvPr>
        </p:nvSpPr>
        <p:spPr>
          <a:xfrm>
            <a:off x="0" y="0"/>
            <a:ext cx="9144000" cy="1052736"/>
          </a:xfr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eaLnBrk="1" hangingPunct="1"/>
            <a:r>
              <a:rPr lang="el-GR" sz="3200" b="1" dirty="0" smtClean="0">
                <a:solidFill>
                  <a:schemeClr val="tx2">
                    <a:lumMod val="75000"/>
                  </a:schemeClr>
                </a:solidFill>
              </a:rPr>
              <a:t>Μέθοδος</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15362" name="1 - Τίτλος"/>
          <p:cNvSpPr>
            <a:spLocks noGrp="1"/>
          </p:cNvSpPr>
          <p:nvPr>
            <p:ph type="title"/>
          </p:nvPr>
        </p:nvSpPr>
        <p:spPr>
          <a:xfrm>
            <a:off x="0" y="0"/>
            <a:ext cx="9144000" cy="706438"/>
          </a:xfrm>
        </p:spPr>
        <p:style>
          <a:lnRef idx="1">
            <a:schemeClr val="accent1"/>
          </a:lnRef>
          <a:fillRef idx="2">
            <a:schemeClr val="accent1"/>
          </a:fillRef>
          <a:effectRef idx="1">
            <a:schemeClr val="accent1"/>
          </a:effectRef>
          <a:fontRef idx="minor">
            <a:schemeClr val="dk1"/>
          </a:fontRef>
        </p:style>
        <p:txBody>
          <a:bodyPr/>
          <a:lstStyle/>
          <a:p>
            <a:pPr eaLnBrk="1" hangingPunct="1"/>
            <a:r>
              <a:rPr lang="el-GR" sz="3200" b="1" dirty="0" smtClean="0">
                <a:solidFill>
                  <a:schemeClr val="tx2">
                    <a:lumMod val="75000"/>
                  </a:schemeClr>
                </a:solidFill>
                <a:latin typeface="+mn-lt"/>
                <a:ea typeface="+mn-ea"/>
                <a:cs typeface="+mn-cs"/>
              </a:rPr>
              <a:t>Αποτελέσματα</a:t>
            </a:r>
          </a:p>
        </p:txBody>
      </p:sp>
      <p:sp>
        <p:nvSpPr>
          <p:cNvPr id="15363" name="2 - Θέση περιεχομένου"/>
          <p:cNvSpPr>
            <a:spLocks noGrp="1"/>
          </p:cNvSpPr>
          <p:nvPr>
            <p:ph idx="1"/>
          </p:nvPr>
        </p:nvSpPr>
        <p:spPr>
          <a:xfrm>
            <a:off x="0" y="1211263"/>
            <a:ext cx="9144000" cy="5646737"/>
          </a:xfrm>
        </p:spPr>
        <p:txBody>
          <a:bodyPr/>
          <a:lstStyle/>
          <a:p>
            <a:pPr eaLnBrk="1" hangingPunct="1">
              <a:buFont typeface="Wingdings" pitchFamily="2" charset="2"/>
              <a:buChar char="Ø"/>
            </a:pPr>
            <a:r>
              <a:rPr lang="el-GR" sz="2800" dirty="0" smtClean="0"/>
              <a:t> Έλεγχος </a:t>
            </a:r>
            <a:r>
              <a:rPr lang="el-GR" sz="2800" dirty="0" smtClean="0">
                <a:solidFill>
                  <a:srgbClr val="FF0000"/>
                </a:solidFill>
              </a:rPr>
              <a:t>1</a:t>
            </a:r>
            <a:r>
              <a:rPr lang="el-GR" sz="2800" baseline="30000" dirty="0" smtClean="0">
                <a:solidFill>
                  <a:srgbClr val="FF0000"/>
                </a:solidFill>
              </a:rPr>
              <a:t>ης</a:t>
            </a:r>
            <a:r>
              <a:rPr lang="el-GR" sz="2800" dirty="0" smtClean="0">
                <a:solidFill>
                  <a:srgbClr val="FF0000"/>
                </a:solidFill>
              </a:rPr>
              <a:t> Υπόθεσης</a:t>
            </a:r>
            <a:r>
              <a:rPr lang="el-GR" sz="2800" dirty="0" smtClean="0"/>
              <a:t>: Φύλο και Κατηγορία Ισοτιμίας</a:t>
            </a:r>
          </a:p>
          <a:p>
            <a:pPr eaLnBrk="1" hangingPunct="1">
              <a:buFont typeface="Arial" charset="0"/>
              <a:buNone/>
            </a:pPr>
            <a:r>
              <a:rPr lang="el-GR" sz="2800" dirty="0" smtClean="0"/>
              <a:t> </a:t>
            </a:r>
          </a:p>
          <a:p>
            <a:pPr eaLnBrk="1" hangingPunct="1">
              <a:buFont typeface="Arial" charset="0"/>
              <a:buNone/>
            </a:pPr>
            <a:endParaRPr lang="el-GR" sz="2800" dirty="0" smtClean="0"/>
          </a:p>
          <a:p>
            <a:pPr eaLnBrk="1" hangingPunct="1">
              <a:buFont typeface="Arial" charset="0"/>
              <a:buNone/>
            </a:pPr>
            <a:endParaRPr lang="el-GR" sz="2800" dirty="0" smtClean="0"/>
          </a:p>
          <a:p>
            <a:pPr eaLnBrk="1" hangingPunct="1">
              <a:buFont typeface="Arial" charset="0"/>
              <a:buNone/>
            </a:pPr>
            <a:endParaRPr lang="el-GR" sz="2800" dirty="0" smtClean="0"/>
          </a:p>
          <a:p>
            <a:pPr eaLnBrk="1" hangingPunct="1">
              <a:buNone/>
            </a:pPr>
            <a:endParaRPr lang="el-GR" sz="2800" dirty="0" smtClean="0"/>
          </a:p>
          <a:p>
            <a:pPr eaLnBrk="1" hangingPunct="1">
              <a:buFont typeface="Wingdings" pitchFamily="2" charset="2"/>
              <a:buChar char="q"/>
            </a:pPr>
            <a:r>
              <a:rPr lang="el-GR" sz="2400" dirty="0" smtClean="0"/>
              <a:t> Στην ισότιμη σχέση τα ποσοστά ανδρών και γυναικών δε διαφέρουν </a:t>
            </a:r>
          </a:p>
          <a:p>
            <a:pPr eaLnBrk="1" hangingPunct="1">
              <a:buFont typeface="Wingdings" pitchFamily="2" charset="2"/>
              <a:buChar char="q"/>
            </a:pPr>
            <a:r>
              <a:rPr lang="el-GR" sz="2400" dirty="0" smtClean="0"/>
              <a:t> Στην κατάσταση ανισοτιμίας, οι άνδρες εμφανίζονται περισσότερο ως </a:t>
            </a:r>
            <a:r>
              <a:rPr lang="el-GR" sz="2400" dirty="0" err="1" smtClean="0"/>
              <a:t>υπερωφελημένοι</a:t>
            </a:r>
            <a:r>
              <a:rPr lang="el-GR" sz="2400" dirty="0" smtClean="0"/>
              <a:t> και οι γυναίκες ως </a:t>
            </a:r>
            <a:r>
              <a:rPr lang="el-GR" sz="2400" dirty="0" err="1" smtClean="0"/>
              <a:t>υποωφελημένες</a:t>
            </a:r>
            <a:endParaRPr lang="el-GR" sz="2400" dirty="0" smtClean="0"/>
          </a:p>
          <a:p>
            <a:pPr eaLnBrk="1" hangingPunct="1">
              <a:buFont typeface="Wingdings" pitchFamily="2" charset="2"/>
              <a:buChar char="ü"/>
            </a:pPr>
            <a:r>
              <a:rPr lang="el-GR" sz="2000" dirty="0" smtClean="0"/>
              <a:t> χ</a:t>
            </a:r>
            <a:r>
              <a:rPr lang="el-GR" sz="2000" baseline="30000" dirty="0" smtClean="0"/>
              <a:t>2</a:t>
            </a:r>
            <a:r>
              <a:rPr lang="el-GR" sz="2000" dirty="0" smtClean="0"/>
              <a:t>(2, 670)=6.5, </a:t>
            </a:r>
            <a:r>
              <a:rPr lang="en-US" sz="2000" dirty="0" smtClean="0"/>
              <a:t>p</a:t>
            </a:r>
            <a:r>
              <a:rPr lang="el-GR" sz="2000" dirty="0" smtClean="0"/>
              <a:t>=0.039&lt; 0.05</a:t>
            </a:r>
          </a:p>
        </p:txBody>
      </p:sp>
      <p:sp>
        <p:nvSpPr>
          <p:cNvPr id="5" name="4 - Θέση αριθμού διαφάνειας"/>
          <p:cNvSpPr>
            <a:spLocks noGrp="1"/>
          </p:cNvSpPr>
          <p:nvPr>
            <p:ph type="sldNum" sz="quarter" idx="12"/>
          </p:nvPr>
        </p:nvSpPr>
        <p:spPr/>
        <p:txBody>
          <a:bodyPr/>
          <a:lstStyle/>
          <a:p>
            <a:pPr>
              <a:defRPr/>
            </a:pPr>
            <a:fld id="{A49BE0C8-80DB-472B-BCE4-B7A707F6C5BE}" type="slidenum">
              <a:rPr lang="el-GR" smtClean="0"/>
              <a:pPr>
                <a:defRPr/>
              </a:pPr>
              <a:t>14</a:t>
            </a:fld>
            <a:endParaRPr lang="el-GR" dirty="0"/>
          </a:p>
        </p:txBody>
      </p:sp>
      <p:graphicFrame>
        <p:nvGraphicFramePr>
          <p:cNvPr id="4" name="3 - Πίνακας"/>
          <p:cNvGraphicFramePr>
            <a:graphicFrameLocks noGrp="1"/>
          </p:cNvGraphicFramePr>
          <p:nvPr/>
        </p:nvGraphicFramePr>
        <p:xfrm>
          <a:off x="395536" y="1988840"/>
          <a:ext cx="8424936" cy="1682885"/>
        </p:xfrm>
        <a:graphic>
          <a:graphicData uri="http://schemas.openxmlformats.org/drawingml/2006/table">
            <a:tbl>
              <a:tblPr firstRow="1" bandRow="1">
                <a:tableStyleId>{B301B821-A1FF-4177-AEE7-76D212191A09}</a:tableStyleId>
              </a:tblPr>
              <a:tblGrid>
                <a:gridCol w="1542833"/>
                <a:gridCol w="2545436"/>
                <a:gridCol w="1885507"/>
                <a:gridCol w="2451160"/>
              </a:tblGrid>
              <a:tr h="464951">
                <a:tc>
                  <a:txBody>
                    <a:bodyPr/>
                    <a:lstStyle/>
                    <a:p>
                      <a:endParaRPr lang="el-GR" sz="2400" dirty="0"/>
                    </a:p>
                  </a:txBody>
                  <a:tcPr/>
                </a:tc>
                <a:tc>
                  <a:txBody>
                    <a:bodyPr/>
                    <a:lstStyle/>
                    <a:p>
                      <a:r>
                        <a:rPr lang="el-GR" sz="2400" dirty="0" smtClean="0"/>
                        <a:t>Υπερωφελημένος</a:t>
                      </a:r>
                      <a:endParaRPr lang="el-GR" sz="2400" dirty="0"/>
                    </a:p>
                  </a:txBody>
                  <a:tcPr/>
                </a:tc>
                <a:tc>
                  <a:txBody>
                    <a:bodyPr/>
                    <a:lstStyle/>
                    <a:p>
                      <a:r>
                        <a:rPr lang="el-GR" sz="2400" dirty="0" smtClean="0"/>
                        <a:t>Ισότιμος</a:t>
                      </a:r>
                      <a:endParaRPr lang="el-GR" sz="2400" dirty="0"/>
                    </a:p>
                  </a:txBody>
                  <a:tcPr/>
                </a:tc>
                <a:tc>
                  <a:txBody>
                    <a:bodyPr/>
                    <a:lstStyle/>
                    <a:p>
                      <a:r>
                        <a:rPr lang="el-GR" sz="2400" dirty="0" smtClean="0"/>
                        <a:t>Υποωφελημένος</a:t>
                      </a:r>
                      <a:endParaRPr lang="el-GR" sz="2400" dirty="0"/>
                    </a:p>
                  </a:txBody>
                  <a:tcPr/>
                </a:tc>
              </a:tr>
              <a:tr h="608967">
                <a:tc>
                  <a:txBody>
                    <a:bodyPr/>
                    <a:lstStyle/>
                    <a:p>
                      <a:r>
                        <a:rPr lang="el-GR" sz="2400" dirty="0" smtClean="0"/>
                        <a:t>Άνδρας</a:t>
                      </a:r>
                      <a:endParaRPr lang="el-GR" sz="2400" dirty="0"/>
                    </a:p>
                  </a:txBody>
                  <a:tcPr/>
                </a:tc>
                <a:tc>
                  <a:txBody>
                    <a:bodyPr/>
                    <a:lstStyle/>
                    <a:p>
                      <a:r>
                        <a:rPr lang="el-GR" sz="2400" dirty="0" smtClean="0"/>
                        <a:t>32.2%</a:t>
                      </a:r>
                      <a:endParaRPr lang="el-GR" sz="2400" dirty="0"/>
                    </a:p>
                  </a:txBody>
                  <a:tcPr/>
                </a:tc>
                <a:tc>
                  <a:txBody>
                    <a:bodyPr/>
                    <a:lstStyle/>
                    <a:p>
                      <a:r>
                        <a:rPr lang="el-GR" sz="2400" dirty="0" smtClean="0"/>
                        <a:t>45.5%</a:t>
                      </a:r>
                      <a:endParaRPr lang="el-GR" sz="2400" dirty="0"/>
                    </a:p>
                  </a:txBody>
                  <a:tcPr/>
                </a:tc>
                <a:tc>
                  <a:txBody>
                    <a:bodyPr/>
                    <a:lstStyle/>
                    <a:p>
                      <a:r>
                        <a:rPr lang="el-GR" sz="2400" dirty="0" smtClean="0"/>
                        <a:t>22.3%</a:t>
                      </a:r>
                      <a:endParaRPr lang="el-GR" sz="2400" dirty="0"/>
                    </a:p>
                  </a:txBody>
                  <a:tcPr/>
                </a:tc>
              </a:tr>
              <a:tr h="608967">
                <a:tc>
                  <a:txBody>
                    <a:bodyPr/>
                    <a:lstStyle/>
                    <a:p>
                      <a:r>
                        <a:rPr lang="el-GR" sz="2400" dirty="0" smtClean="0"/>
                        <a:t>Γυναίκα </a:t>
                      </a:r>
                      <a:endParaRPr lang="el-GR" sz="2400" dirty="0"/>
                    </a:p>
                  </a:txBody>
                  <a:tcPr/>
                </a:tc>
                <a:tc>
                  <a:txBody>
                    <a:bodyPr/>
                    <a:lstStyle/>
                    <a:p>
                      <a:r>
                        <a:rPr lang="el-GR" sz="2400" dirty="0" smtClean="0"/>
                        <a:t>25.0%</a:t>
                      </a:r>
                      <a:endParaRPr lang="el-GR" sz="2400" dirty="0"/>
                    </a:p>
                  </a:txBody>
                  <a:tcPr/>
                </a:tc>
                <a:tc>
                  <a:txBody>
                    <a:bodyPr/>
                    <a:lstStyle/>
                    <a:p>
                      <a:r>
                        <a:rPr lang="el-GR" sz="2400" dirty="0" smtClean="0"/>
                        <a:t>45.3%</a:t>
                      </a:r>
                      <a:endParaRPr lang="el-GR" sz="2400" dirty="0"/>
                    </a:p>
                  </a:txBody>
                  <a:tcPr/>
                </a:tc>
                <a:tc>
                  <a:txBody>
                    <a:bodyPr/>
                    <a:lstStyle/>
                    <a:p>
                      <a:r>
                        <a:rPr lang="el-GR" sz="2400" dirty="0" smtClean="0"/>
                        <a:t>29.7%</a:t>
                      </a:r>
                      <a:endParaRPr lang="el-GR" sz="2400" dirty="0"/>
                    </a:p>
                  </a:txBody>
                  <a:tcPr/>
                </a:tc>
              </a:tr>
            </a:tbl>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340768"/>
            <a:ext cx="9144000" cy="4968552"/>
          </a:xfrm>
        </p:spPr>
        <p:txBody>
          <a:bodyPr rtlCol="0">
            <a:normAutofit fontScale="92500"/>
          </a:bodyPr>
          <a:lstStyle/>
          <a:p>
            <a:pPr eaLnBrk="1" fontAlgn="auto" hangingPunct="1">
              <a:spcAft>
                <a:spcPts val="0"/>
              </a:spcAft>
              <a:buFont typeface="Wingdings" pitchFamily="2" charset="2"/>
              <a:buChar char="Ø"/>
              <a:defRPr/>
            </a:pPr>
            <a:r>
              <a:rPr lang="el-GR" sz="3000" dirty="0" smtClean="0"/>
              <a:t>Έλεγχος </a:t>
            </a:r>
            <a:r>
              <a:rPr lang="el-GR" sz="3000" dirty="0" smtClean="0">
                <a:solidFill>
                  <a:srgbClr val="FF0000"/>
                </a:solidFill>
              </a:rPr>
              <a:t>2</a:t>
            </a:r>
            <a:r>
              <a:rPr lang="el-GR" sz="3000" baseline="30000" dirty="0" smtClean="0">
                <a:solidFill>
                  <a:srgbClr val="FF0000"/>
                </a:solidFill>
              </a:rPr>
              <a:t>ης</a:t>
            </a:r>
            <a:r>
              <a:rPr lang="el-GR" sz="3000" dirty="0" smtClean="0">
                <a:solidFill>
                  <a:srgbClr val="FF0000"/>
                </a:solidFill>
              </a:rPr>
              <a:t> Υπόθεσης</a:t>
            </a:r>
            <a:r>
              <a:rPr lang="el-GR" sz="3000" dirty="0" smtClean="0"/>
              <a:t>: Φύλο και Απιστία</a:t>
            </a:r>
          </a:p>
          <a:p>
            <a:pPr eaLnBrk="1" fontAlgn="auto" hangingPunct="1">
              <a:spcAft>
                <a:spcPts val="0"/>
              </a:spcAft>
              <a:buNone/>
              <a:defRPr/>
            </a:pPr>
            <a:endParaRPr lang="el-GR" sz="3000" dirty="0" smtClean="0"/>
          </a:p>
          <a:p>
            <a:pPr eaLnBrk="1" fontAlgn="auto" hangingPunct="1">
              <a:spcAft>
                <a:spcPts val="0"/>
              </a:spcAft>
              <a:buFont typeface="Wingdings" pitchFamily="2" charset="2"/>
              <a:buChar char="Ø"/>
              <a:defRPr/>
            </a:pPr>
            <a:r>
              <a:rPr lang="el-GR" sz="2800" dirty="0" smtClean="0"/>
              <a:t> Μέσω ανάλυσης παραγόντων προέκυψαν τρεις παράγοντες ισοδύναμοι με μορφές απιστίας, οι εξής,</a:t>
            </a:r>
          </a:p>
          <a:p>
            <a:pPr lvl="1" eaLnBrk="1" fontAlgn="auto" hangingPunct="1">
              <a:spcAft>
                <a:spcPts val="0"/>
              </a:spcAft>
              <a:buFont typeface="Wingdings" pitchFamily="2" charset="2"/>
              <a:buChar char="§"/>
              <a:defRPr/>
            </a:pPr>
            <a:r>
              <a:rPr lang="el-GR" sz="3000" dirty="0" smtClean="0"/>
              <a:t> Ερωτοτροπία </a:t>
            </a:r>
          </a:p>
          <a:p>
            <a:pPr lvl="1" eaLnBrk="1" fontAlgn="auto" hangingPunct="1">
              <a:spcAft>
                <a:spcPts val="0"/>
              </a:spcAft>
              <a:buFont typeface="Wingdings" pitchFamily="2" charset="2"/>
              <a:buChar char="§"/>
              <a:defRPr/>
            </a:pPr>
            <a:r>
              <a:rPr lang="el-GR" sz="3000" dirty="0" smtClean="0"/>
              <a:t> Συναισθηματική απιστία</a:t>
            </a:r>
          </a:p>
          <a:p>
            <a:pPr lvl="1" eaLnBrk="1" fontAlgn="auto" hangingPunct="1">
              <a:spcAft>
                <a:spcPts val="0"/>
              </a:spcAft>
              <a:buFont typeface="Wingdings" pitchFamily="2" charset="2"/>
              <a:buChar char="§"/>
              <a:defRPr/>
            </a:pPr>
            <a:r>
              <a:rPr lang="el-GR" sz="3000" dirty="0" smtClean="0"/>
              <a:t> Σεξουαλική απιστία</a:t>
            </a:r>
          </a:p>
          <a:p>
            <a:pPr eaLnBrk="1" fontAlgn="auto" hangingPunct="1">
              <a:spcAft>
                <a:spcPts val="0"/>
              </a:spcAft>
              <a:buFont typeface="Wingdings" pitchFamily="2" charset="2"/>
              <a:buChar char="Ø"/>
              <a:defRPr/>
            </a:pPr>
            <a:r>
              <a:rPr lang="el-GR" dirty="0" smtClean="0"/>
              <a:t> </a:t>
            </a:r>
            <a:r>
              <a:rPr lang="el-GR" sz="2800" dirty="0" smtClean="0"/>
              <a:t>Από το σύνολο των συμμετεχόντων (Ν= 676) το 66.9% (439 άτομα) εκδήλωσαν απιστία με κάποια από τις τρεις μορφές σε κάποιον βαθμό (περιλαμβάνεται και η διάθεση για απιστία</a:t>
            </a:r>
            <a:r>
              <a:rPr lang="en-US" sz="2800" dirty="0" smtClean="0"/>
              <a:t>)</a:t>
            </a:r>
            <a:endParaRPr lang="el-GR" dirty="0" smtClean="0"/>
          </a:p>
          <a:p>
            <a:pPr eaLnBrk="1" fontAlgn="auto" hangingPunct="1">
              <a:spcAft>
                <a:spcPts val="0"/>
              </a:spcAft>
              <a:buFont typeface="Wingdings" pitchFamily="2" charset="2"/>
              <a:buChar char="Ø"/>
              <a:defRPr/>
            </a:pPr>
            <a:endParaRPr lang="el-GR" sz="2800" dirty="0" smtClean="0"/>
          </a:p>
          <a:p>
            <a:pPr eaLnBrk="1" fontAlgn="auto" hangingPunct="1">
              <a:spcAft>
                <a:spcPts val="0"/>
              </a:spcAft>
              <a:buFont typeface="Arial" pitchFamily="34" charset="0"/>
              <a:buNone/>
              <a:defRPr/>
            </a:pPr>
            <a:endParaRPr lang="el-GR" dirty="0"/>
          </a:p>
        </p:txBody>
      </p:sp>
      <p:sp>
        <p:nvSpPr>
          <p:cNvPr id="4" name="3 - Θέση αριθμού διαφάνειας"/>
          <p:cNvSpPr>
            <a:spLocks noGrp="1"/>
          </p:cNvSpPr>
          <p:nvPr>
            <p:ph type="sldNum" sz="quarter" idx="12"/>
          </p:nvPr>
        </p:nvSpPr>
        <p:spPr/>
        <p:txBody>
          <a:bodyPr/>
          <a:lstStyle/>
          <a:p>
            <a:pPr>
              <a:defRPr/>
            </a:pPr>
            <a:fld id="{EAEC1EED-5135-430A-A3D6-F7AD51AB45FA}" type="slidenum">
              <a:rPr lang="el-GR" smtClean="0"/>
              <a:pPr>
                <a:defRPr/>
              </a:pPr>
              <a:t>15</a:t>
            </a:fld>
            <a:endParaRPr lang="el-GR" dirty="0"/>
          </a:p>
        </p:txBody>
      </p:sp>
      <p:sp>
        <p:nvSpPr>
          <p:cNvPr id="6" name="1 - Τίτλος"/>
          <p:cNvSpPr>
            <a:spLocks noGrp="1"/>
          </p:cNvSpPr>
          <p:nvPr>
            <p:ph type="title"/>
          </p:nvPr>
        </p:nvSpPr>
        <p:spPr>
          <a:xfrm>
            <a:off x="0" y="0"/>
            <a:ext cx="9144000" cy="836712"/>
          </a:xfrm>
        </p:spPr>
        <p:style>
          <a:lnRef idx="1">
            <a:schemeClr val="accent1"/>
          </a:lnRef>
          <a:fillRef idx="2">
            <a:schemeClr val="accent1"/>
          </a:fillRef>
          <a:effectRef idx="1">
            <a:schemeClr val="accent1"/>
          </a:effectRef>
          <a:fontRef idx="minor">
            <a:schemeClr val="dk1"/>
          </a:fontRef>
        </p:style>
        <p:txBody>
          <a:bodyPr/>
          <a:lstStyle/>
          <a:p>
            <a:pPr eaLnBrk="1" hangingPunct="1"/>
            <a:r>
              <a:rPr lang="el-GR" sz="3200" b="1" dirty="0" smtClean="0">
                <a:solidFill>
                  <a:schemeClr val="tx2">
                    <a:lumMod val="75000"/>
                  </a:schemeClr>
                </a:solidFill>
                <a:latin typeface="+mn-lt"/>
                <a:ea typeface="+mn-ea"/>
                <a:cs typeface="+mn-cs"/>
              </a:rPr>
              <a:t>Αποτελέσματα</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2 - Θέση περιεχομένου"/>
          <p:cNvSpPr>
            <a:spLocks noGrp="1"/>
          </p:cNvSpPr>
          <p:nvPr>
            <p:ph idx="1"/>
          </p:nvPr>
        </p:nvSpPr>
        <p:spPr>
          <a:xfrm>
            <a:off x="0" y="1556792"/>
            <a:ext cx="9144000" cy="4900613"/>
          </a:xfrm>
        </p:spPr>
        <p:txBody>
          <a:bodyPr/>
          <a:lstStyle/>
          <a:p>
            <a:pPr eaLnBrk="1" hangingPunct="1">
              <a:buFont typeface="Wingdings" pitchFamily="2" charset="2"/>
              <a:buChar char="Ø"/>
            </a:pPr>
            <a:r>
              <a:rPr lang="el-GR" sz="2800" dirty="0" smtClean="0"/>
              <a:t>Έλεγχος </a:t>
            </a:r>
            <a:r>
              <a:rPr lang="el-GR" sz="2800" dirty="0" smtClean="0">
                <a:solidFill>
                  <a:srgbClr val="FF0000"/>
                </a:solidFill>
              </a:rPr>
              <a:t>2</a:t>
            </a:r>
            <a:r>
              <a:rPr lang="el-GR" sz="2800" baseline="30000" dirty="0" smtClean="0">
                <a:solidFill>
                  <a:srgbClr val="FF0000"/>
                </a:solidFill>
              </a:rPr>
              <a:t>ης</a:t>
            </a:r>
            <a:r>
              <a:rPr lang="el-GR" sz="2800" dirty="0" smtClean="0">
                <a:solidFill>
                  <a:srgbClr val="FF0000"/>
                </a:solidFill>
              </a:rPr>
              <a:t> Υπόθεσης</a:t>
            </a:r>
            <a:r>
              <a:rPr lang="el-GR" sz="2800" dirty="0" smtClean="0"/>
              <a:t>: Φύλο και αριθμός ατόμων που εκδήλωσαν απιστία </a:t>
            </a:r>
          </a:p>
          <a:p>
            <a:pPr eaLnBrk="1" hangingPunct="1">
              <a:buFont typeface="Arial" charset="0"/>
              <a:buNone/>
            </a:pPr>
            <a:endParaRPr lang="el-GR" sz="2400" dirty="0" smtClean="0"/>
          </a:p>
          <a:p>
            <a:pPr eaLnBrk="1" hangingPunct="1">
              <a:buFont typeface="Arial" charset="0"/>
              <a:buNone/>
            </a:pPr>
            <a:endParaRPr lang="el-GR" sz="2400" dirty="0" smtClean="0"/>
          </a:p>
          <a:p>
            <a:pPr eaLnBrk="1" hangingPunct="1">
              <a:buFont typeface="Arial" charset="0"/>
              <a:buNone/>
            </a:pPr>
            <a:endParaRPr lang="el-GR" sz="2400" dirty="0" smtClean="0"/>
          </a:p>
          <a:p>
            <a:pPr eaLnBrk="1" hangingPunct="1">
              <a:buFont typeface="Arial" charset="0"/>
              <a:buNone/>
            </a:pPr>
            <a:endParaRPr lang="el-GR" sz="2400" dirty="0" smtClean="0"/>
          </a:p>
          <a:p>
            <a:pPr eaLnBrk="1" hangingPunct="1">
              <a:buFont typeface="Arial" charset="0"/>
              <a:buNone/>
            </a:pPr>
            <a:endParaRPr lang="el-GR" sz="2400" dirty="0" smtClean="0"/>
          </a:p>
          <a:p>
            <a:pPr eaLnBrk="1" hangingPunct="1">
              <a:buFont typeface="Arial" charset="0"/>
              <a:buNone/>
            </a:pPr>
            <a:endParaRPr lang="el-GR" sz="2400" dirty="0" smtClean="0"/>
          </a:p>
          <a:p>
            <a:pPr eaLnBrk="1" hangingPunct="1">
              <a:buFont typeface="Wingdings" pitchFamily="2" charset="2"/>
              <a:buChar char="q"/>
            </a:pPr>
            <a:r>
              <a:rPr lang="el-GR" sz="2400" dirty="0" smtClean="0"/>
              <a:t> Δεν προκύπτουν διαφορές φύλου</a:t>
            </a:r>
            <a:endParaRPr lang="el-GR" sz="2600" dirty="0" smtClean="0"/>
          </a:p>
          <a:p>
            <a:pPr eaLnBrk="1" hangingPunct="1">
              <a:buFont typeface="Wingdings" pitchFamily="2" charset="2"/>
              <a:buChar char="ü"/>
            </a:pPr>
            <a:r>
              <a:rPr lang="el-GR" sz="2000" dirty="0" smtClean="0"/>
              <a:t> χ</a:t>
            </a:r>
            <a:r>
              <a:rPr lang="el-GR" sz="2000" baseline="30000" dirty="0" smtClean="0"/>
              <a:t>2</a:t>
            </a:r>
            <a:r>
              <a:rPr lang="el-GR" sz="2000" dirty="0" smtClean="0"/>
              <a:t>(1, 656)=0.010, </a:t>
            </a:r>
            <a:r>
              <a:rPr lang="en-US" sz="2000" dirty="0" smtClean="0"/>
              <a:t>p=</a:t>
            </a:r>
            <a:r>
              <a:rPr lang="el-GR" sz="2000" dirty="0" smtClean="0"/>
              <a:t>0.9&gt; 0.05</a:t>
            </a:r>
          </a:p>
        </p:txBody>
      </p:sp>
      <p:graphicFrame>
        <p:nvGraphicFramePr>
          <p:cNvPr id="4" name="3 - Πίνακας"/>
          <p:cNvGraphicFramePr>
            <a:graphicFrameLocks noGrp="1"/>
          </p:cNvGraphicFramePr>
          <p:nvPr/>
        </p:nvGraphicFramePr>
        <p:xfrm>
          <a:off x="571472" y="2714620"/>
          <a:ext cx="7920930" cy="1656183"/>
        </p:xfrm>
        <a:graphic>
          <a:graphicData uri="http://schemas.openxmlformats.org/drawingml/2006/table">
            <a:tbl>
              <a:tblPr firstRow="1" bandRow="1">
                <a:tableStyleId>{5C22544A-7EE6-4342-B048-85BDC9FD1C3A}</a:tableStyleId>
              </a:tblPr>
              <a:tblGrid>
                <a:gridCol w="2376264"/>
                <a:gridCol w="2376264"/>
                <a:gridCol w="3168402"/>
              </a:tblGrid>
              <a:tr h="552061">
                <a:tc>
                  <a:txBody>
                    <a:bodyPr/>
                    <a:lstStyle/>
                    <a:p>
                      <a:r>
                        <a:rPr lang="el-GR" sz="2800" dirty="0" smtClean="0"/>
                        <a:t>Φύλο</a:t>
                      </a:r>
                      <a:endParaRPr lang="el-GR" sz="2800" dirty="0"/>
                    </a:p>
                  </a:txBody>
                  <a:tcPr/>
                </a:tc>
                <a:tc>
                  <a:txBody>
                    <a:bodyPr/>
                    <a:lstStyle/>
                    <a:p>
                      <a:r>
                        <a:rPr lang="el-GR" sz="2800" dirty="0" err="1" smtClean="0"/>
                        <a:t>Απιστήσαντες</a:t>
                      </a:r>
                      <a:endParaRPr lang="el-GR" sz="2800" dirty="0"/>
                    </a:p>
                  </a:txBody>
                  <a:tcPr/>
                </a:tc>
                <a:tc>
                  <a:txBody>
                    <a:bodyPr/>
                    <a:lstStyle/>
                    <a:p>
                      <a:r>
                        <a:rPr lang="el-GR" sz="2800" dirty="0" smtClean="0"/>
                        <a:t>Μη </a:t>
                      </a:r>
                      <a:r>
                        <a:rPr lang="el-GR" sz="2800" dirty="0" err="1" smtClean="0"/>
                        <a:t>Απιστήσαντες</a:t>
                      </a:r>
                      <a:endParaRPr lang="el-GR" sz="2800" dirty="0"/>
                    </a:p>
                  </a:txBody>
                  <a:tcPr/>
                </a:tc>
              </a:tr>
              <a:tr h="552061">
                <a:tc>
                  <a:txBody>
                    <a:bodyPr/>
                    <a:lstStyle/>
                    <a:p>
                      <a:r>
                        <a:rPr lang="el-GR" sz="2800" dirty="0" smtClean="0"/>
                        <a:t>Άνδρας</a:t>
                      </a:r>
                      <a:endParaRPr lang="el-GR" sz="2800" dirty="0"/>
                    </a:p>
                  </a:txBody>
                  <a:tcPr/>
                </a:tc>
                <a:tc>
                  <a:txBody>
                    <a:bodyPr/>
                    <a:lstStyle/>
                    <a:p>
                      <a:r>
                        <a:rPr lang="el-GR" sz="2800" dirty="0" smtClean="0"/>
                        <a:t>67.1% (192)</a:t>
                      </a:r>
                      <a:endParaRPr lang="el-GR" sz="2800" dirty="0"/>
                    </a:p>
                  </a:txBody>
                  <a:tcPr/>
                </a:tc>
                <a:tc>
                  <a:txBody>
                    <a:bodyPr/>
                    <a:lstStyle/>
                    <a:p>
                      <a:r>
                        <a:rPr lang="el-GR" sz="2800" dirty="0" smtClean="0"/>
                        <a:t>32.9% (94)</a:t>
                      </a:r>
                      <a:endParaRPr lang="el-GR" sz="2800" dirty="0"/>
                    </a:p>
                  </a:txBody>
                  <a:tcPr/>
                </a:tc>
              </a:tr>
              <a:tr h="552061">
                <a:tc>
                  <a:txBody>
                    <a:bodyPr/>
                    <a:lstStyle/>
                    <a:p>
                      <a:r>
                        <a:rPr lang="el-GR" sz="2800" dirty="0" smtClean="0"/>
                        <a:t>Γυναίκα</a:t>
                      </a:r>
                      <a:endParaRPr lang="el-GR" sz="2800" dirty="0"/>
                    </a:p>
                  </a:txBody>
                  <a:tcPr/>
                </a:tc>
                <a:tc>
                  <a:txBody>
                    <a:bodyPr/>
                    <a:lstStyle/>
                    <a:p>
                      <a:r>
                        <a:rPr lang="el-GR" sz="2800" dirty="0" smtClean="0"/>
                        <a:t>66.8% (247)</a:t>
                      </a:r>
                      <a:endParaRPr lang="el-GR" sz="2800" dirty="0"/>
                    </a:p>
                  </a:txBody>
                  <a:tcPr/>
                </a:tc>
                <a:tc>
                  <a:txBody>
                    <a:bodyPr/>
                    <a:lstStyle/>
                    <a:p>
                      <a:r>
                        <a:rPr lang="el-GR" sz="2800" dirty="0" smtClean="0"/>
                        <a:t>33.2% (123)</a:t>
                      </a:r>
                      <a:endParaRPr lang="el-GR" sz="2800" dirty="0"/>
                    </a:p>
                  </a:txBody>
                  <a:tcPr/>
                </a:tc>
              </a:tr>
            </a:tbl>
          </a:graphicData>
        </a:graphic>
      </p:graphicFrame>
      <p:sp>
        <p:nvSpPr>
          <p:cNvPr id="5" name="4 - Θέση αριθμού διαφάνειας"/>
          <p:cNvSpPr>
            <a:spLocks noGrp="1"/>
          </p:cNvSpPr>
          <p:nvPr>
            <p:ph type="sldNum" sz="quarter" idx="12"/>
          </p:nvPr>
        </p:nvSpPr>
        <p:spPr/>
        <p:txBody>
          <a:bodyPr/>
          <a:lstStyle/>
          <a:p>
            <a:pPr>
              <a:defRPr/>
            </a:pPr>
            <a:fld id="{1CCA2B5F-885E-463E-A4AC-372F5AF3C96F}" type="slidenum">
              <a:rPr lang="el-GR" smtClean="0"/>
              <a:pPr>
                <a:defRPr/>
              </a:pPr>
              <a:t>16</a:t>
            </a:fld>
            <a:endParaRPr lang="el-GR" dirty="0"/>
          </a:p>
        </p:txBody>
      </p:sp>
      <p:sp>
        <p:nvSpPr>
          <p:cNvPr id="6" name="1 - Τίτλος"/>
          <p:cNvSpPr>
            <a:spLocks noGrp="1"/>
          </p:cNvSpPr>
          <p:nvPr>
            <p:ph type="title"/>
          </p:nvPr>
        </p:nvSpPr>
        <p:spPr>
          <a:xfrm>
            <a:off x="0" y="-27384"/>
            <a:ext cx="9144000" cy="836712"/>
          </a:xfrm>
        </p:spPr>
        <p:style>
          <a:lnRef idx="1">
            <a:schemeClr val="accent1"/>
          </a:lnRef>
          <a:fillRef idx="2">
            <a:schemeClr val="accent1"/>
          </a:fillRef>
          <a:effectRef idx="1">
            <a:schemeClr val="accent1"/>
          </a:effectRef>
          <a:fontRef idx="minor">
            <a:schemeClr val="dk1"/>
          </a:fontRef>
        </p:style>
        <p:txBody>
          <a:bodyPr/>
          <a:lstStyle/>
          <a:p>
            <a:pPr eaLnBrk="1" hangingPunct="1"/>
            <a:r>
              <a:rPr lang="el-GR" sz="3200" b="1" dirty="0" smtClean="0">
                <a:solidFill>
                  <a:schemeClr val="tx2">
                    <a:lumMod val="75000"/>
                  </a:schemeClr>
                </a:solidFill>
                <a:latin typeface="+mn-lt"/>
                <a:ea typeface="+mn-ea"/>
                <a:cs typeface="+mn-cs"/>
              </a:rPr>
              <a:t>Αποτελέσματα</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2 - Θέση περιεχομένου"/>
          <p:cNvSpPr>
            <a:spLocks noGrp="1"/>
          </p:cNvSpPr>
          <p:nvPr>
            <p:ph idx="1"/>
          </p:nvPr>
        </p:nvSpPr>
        <p:spPr>
          <a:xfrm>
            <a:off x="0" y="981074"/>
            <a:ext cx="9144000" cy="5616277"/>
          </a:xfrm>
        </p:spPr>
        <p:txBody>
          <a:bodyPr/>
          <a:lstStyle/>
          <a:p>
            <a:pPr eaLnBrk="1" hangingPunct="1">
              <a:buFont typeface="Wingdings" pitchFamily="2" charset="2"/>
              <a:buChar char="Ø"/>
            </a:pPr>
            <a:r>
              <a:rPr lang="el-GR" sz="2800" dirty="0" smtClean="0"/>
              <a:t> Έλεγχος </a:t>
            </a:r>
            <a:r>
              <a:rPr lang="el-GR" sz="2800" dirty="0" smtClean="0">
                <a:solidFill>
                  <a:srgbClr val="FF0000"/>
                </a:solidFill>
              </a:rPr>
              <a:t>2</a:t>
            </a:r>
            <a:r>
              <a:rPr lang="el-GR" sz="2800" baseline="30000" dirty="0" smtClean="0">
                <a:solidFill>
                  <a:srgbClr val="FF0000"/>
                </a:solidFill>
              </a:rPr>
              <a:t>ης</a:t>
            </a:r>
            <a:r>
              <a:rPr lang="el-GR" sz="2800" dirty="0" smtClean="0">
                <a:solidFill>
                  <a:srgbClr val="FF0000"/>
                </a:solidFill>
              </a:rPr>
              <a:t> Υπόθεσης</a:t>
            </a:r>
            <a:r>
              <a:rPr lang="el-GR" sz="2800" dirty="0" smtClean="0"/>
              <a:t>: Φύλο και Απιστία</a:t>
            </a:r>
          </a:p>
          <a:p>
            <a:pPr eaLnBrk="1" hangingPunct="1">
              <a:buNone/>
            </a:pPr>
            <a:endParaRPr lang="el-GR" sz="2800" dirty="0" smtClean="0"/>
          </a:p>
          <a:p>
            <a:pPr eaLnBrk="1" hangingPunct="1">
              <a:buFont typeface="Wingdings" pitchFamily="2" charset="2"/>
              <a:buChar char="q"/>
            </a:pPr>
            <a:r>
              <a:rPr lang="el-GR" sz="2400" dirty="0" smtClean="0"/>
              <a:t> Ανάλυση διακύμανσης έδειξε διαφορά φύλου στο βαθμό εκδήλωσης μόνον της </a:t>
            </a:r>
            <a:r>
              <a:rPr lang="el-GR" sz="2400" u="sng" dirty="0" smtClean="0"/>
              <a:t>σεξουαλικού τύπου απιστίας</a:t>
            </a:r>
          </a:p>
          <a:p>
            <a:pPr eaLnBrk="1" hangingPunct="1">
              <a:buFont typeface="Arial" charset="0"/>
              <a:buNone/>
            </a:pPr>
            <a:endParaRPr lang="el-GR" sz="2400" dirty="0" smtClean="0"/>
          </a:p>
          <a:p>
            <a:pPr eaLnBrk="1" hangingPunct="1">
              <a:buFont typeface="Arial" charset="0"/>
              <a:buNone/>
            </a:pPr>
            <a:endParaRPr lang="el-GR" sz="2400" dirty="0" smtClean="0"/>
          </a:p>
          <a:p>
            <a:pPr eaLnBrk="1" hangingPunct="1">
              <a:buFont typeface="Arial" charset="0"/>
              <a:buNone/>
            </a:pPr>
            <a:r>
              <a:rPr lang="el-GR" sz="2400" dirty="0" smtClean="0"/>
              <a:t> </a:t>
            </a:r>
            <a:endParaRPr lang="en-US" sz="2400" dirty="0" smtClean="0"/>
          </a:p>
          <a:p>
            <a:pPr eaLnBrk="1" hangingPunct="1">
              <a:buFont typeface="Wingdings" pitchFamily="2" charset="2"/>
              <a:buChar char="§"/>
            </a:pPr>
            <a:endParaRPr lang="en-US" sz="2400" dirty="0" smtClean="0"/>
          </a:p>
          <a:p>
            <a:pPr eaLnBrk="1" hangingPunct="1">
              <a:buFont typeface="Arial" charset="0"/>
              <a:buNone/>
            </a:pPr>
            <a:r>
              <a:rPr lang="en-US" sz="2400" dirty="0" smtClean="0"/>
              <a:t> </a:t>
            </a:r>
            <a:endParaRPr lang="el-GR" sz="2400" dirty="0" smtClean="0"/>
          </a:p>
          <a:p>
            <a:pPr eaLnBrk="1" hangingPunct="1">
              <a:buFont typeface="Wingdings" pitchFamily="2" charset="2"/>
              <a:buChar char="ü"/>
            </a:pPr>
            <a:r>
              <a:rPr lang="en-US" sz="2400" dirty="0" smtClean="0"/>
              <a:t>F(1, 676)= 7.1, p=</a:t>
            </a:r>
            <a:r>
              <a:rPr lang="el-GR" sz="2400" dirty="0" smtClean="0"/>
              <a:t>0.008 &lt;0.05,  οι άνδρες απιστούν με μεγαλύτερη ένταση </a:t>
            </a:r>
            <a:r>
              <a:rPr lang="el-GR" sz="2400" u="sng" dirty="0" smtClean="0"/>
              <a:t>ως προς τη σεξουαλική απιστία</a:t>
            </a:r>
            <a:r>
              <a:rPr lang="en-US" sz="2400" dirty="0" smtClean="0"/>
              <a:t>.</a:t>
            </a:r>
            <a:endParaRPr lang="el-GR" sz="2400" dirty="0" smtClean="0"/>
          </a:p>
          <a:p>
            <a:pPr eaLnBrk="1" hangingPunct="1">
              <a:buFont typeface="Wingdings" pitchFamily="2" charset="2"/>
              <a:buChar char="ü"/>
            </a:pPr>
            <a:r>
              <a:rPr lang="el-GR" sz="2400" dirty="0" smtClean="0"/>
              <a:t>Δεν υπήρχαν άλλες διαφορές φύλου ως προς τους άλλους τύπους απιστίας.</a:t>
            </a:r>
          </a:p>
        </p:txBody>
      </p:sp>
      <p:graphicFrame>
        <p:nvGraphicFramePr>
          <p:cNvPr id="4" name="3 - Πίνακας"/>
          <p:cNvGraphicFramePr>
            <a:graphicFrameLocks noGrp="1"/>
          </p:cNvGraphicFramePr>
          <p:nvPr/>
        </p:nvGraphicFramePr>
        <p:xfrm>
          <a:off x="827584" y="2996952"/>
          <a:ext cx="7416825" cy="1900808"/>
        </p:xfrm>
        <a:graphic>
          <a:graphicData uri="http://schemas.openxmlformats.org/drawingml/2006/table">
            <a:tbl>
              <a:tblPr firstRow="1" bandRow="1">
                <a:tableStyleId>{5C22544A-7EE6-4342-B048-85BDC9FD1C3A}</a:tableStyleId>
              </a:tblPr>
              <a:tblGrid>
                <a:gridCol w="2511500"/>
                <a:gridCol w="2550778"/>
                <a:gridCol w="2354547"/>
              </a:tblGrid>
              <a:tr h="529208">
                <a:tc>
                  <a:txBody>
                    <a:bodyPr/>
                    <a:lstStyle/>
                    <a:p>
                      <a:endParaRPr lang="el-GR" sz="2400" dirty="0"/>
                    </a:p>
                  </a:txBody>
                  <a:tcPr/>
                </a:tc>
                <a:tc gridSpan="2">
                  <a:txBody>
                    <a:bodyPr/>
                    <a:lstStyle/>
                    <a:p>
                      <a:pPr algn="ctr"/>
                      <a:r>
                        <a:rPr lang="el-GR" sz="2400" dirty="0" smtClean="0"/>
                        <a:t>Σεξουαλική</a:t>
                      </a:r>
                      <a:r>
                        <a:rPr lang="el-GR" sz="2400" baseline="0" dirty="0" smtClean="0"/>
                        <a:t> Απιστία</a:t>
                      </a:r>
                      <a:endParaRPr lang="el-GR" sz="2400" dirty="0"/>
                    </a:p>
                  </a:txBody>
                  <a:tcPr/>
                </a:tc>
                <a:tc hMerge="1">
                  <a:txBody>
                    <a:bodyPr/>
                    <a:lstStyle/>
                    <a:p>
                      <a:endParaRPr lang="el-GR" sz="2400" dirty="0"/>
                    </a:p>
                  </a:txBody>
                  <a:tcPr/>
                </a:tc>
              </a:tr>
              <a:tr h="370840">
                <a:tc>
                  <a:txBody>
                    <a:bodyPr/>
                    <a:lstStyle/>
                    <a:p>
                      <a:r>
                        <a:rPr lang="el-GR" sz="2400" dirty="0" smtClean="0"/>
                        <a:t>Φύλο</a:t>
                      </a:r>
                      <a:endParaRPr lang="el-GR" sz="2400" dirty="0"/>
                    </a:p>
                  </a:txBody>
                  <a:tcPr/>
                </a:tc>
                <a:tc>
                  <a:txBody>
                    <a:bodyPr/>
                    <a:lstStyle/>
                    <a:p>
                      <a:r>
                        <a:rPr lang="el-GR" sz="2400" dirty="0" smtClean="0"/>
                        <a:t>Μ.Ο.</a:t>
                      </a:r>
                      <a:endParaRPr lang="el-GR" sz="2400" dirty="0"/>
                    </a:p>
                  </a:txBody>
                  <a:tcPr/>
                </a:tc>
                <a:tc>
                  <a:txBody>
                    <a:bodyPr/>
                    <a:lstStyle/>
                    <a:p>
                      <a:r>
                        <a:rPr lang="el-GR" sz="2400" dirty="0" smtClean="0"/>
                        <a:t>Τ. Α.</a:t>
                      </a:r>
                      <a:endParaRPr lang="el-GR" sz="2400" dirty="0"/>
                    </a:p>
                  </a:txBody>
                  <a:tcPr/>
                </a:tc>
              </a:tr>
              <a:tr h="370840">
                <a:tc>
                  <a:txBody>
                    <a:bodyPr/>
                    <a:lstStyle/>
                    <a:p>
                      <a:r>
                        <a:rPr lang="el-GR" sz="2400" dirty="0" smtClean="0"/>
                        <a:t>Άνδρας</a:t>
                      </a:r>
                      <a:endParaRPr lang="el-GR" sz="2400" dirty="0"/>
                    </a:p>
                  </a:txBody>
                  <a:tcPr/>
                </a:tc>
                <a:tc>
                  <a:txBody>
                    <a:bodyPr/>
                    <a:lstStyle/>
                    <a:p>
                      <a:r>
                        <a:rPr lang="el-GR" sz="2400" dirty="0" smtClean="0"/>
                        <a:t>3.0</a:t>
                      </a:r>
                      <a:endParaRPr lang="el-GR" sz="2400" dirty="0"/>
                    </a:p>
                  </a:txBody>
                  <a:tcPr/>
                </a:tc>
                <a:tc>
                  <a:txBody>
                    <a:bodyPr/>
                    <a:lstStyle/>
                    <a:p>
                      <a:r>
                        <a:rPr lang="el-GR" sz="2400" dirty="0" smtClean="0"/>
                        <a:t>2.9</a:t>
                      </a:r>
                      <a:endParaRPr lang="el-GR" sz="2400" dirty="0"/>
                    </a:p>
                  </a:txBody>
                  <a:tcPr/>
                </a:tc>
              </a:tr>
              <a:tr h="370840">
                <a:tc>
                  <a:txBody>
                    <a:bodyPr/>
                    <a:lstStyle/>
                    <a:p>
                      <a:r>
                        <a:rPr lang="el-GR" sz="2400" dirty="0" smtClean="0"/>
                        <a:t>Γυναίκα</a:t>
                      </a:r>
                      <a:endParaRPr lang="el-GR" sz="2400" dirty="0"/>
                    </a:p>
                  </a:txBody>
                  <a:tcPr/>
                </a:tc>
                <a:tc>
                  <a:txBody>
                    <a:bodyPr/>
                    <a:lstStyle/>
                    <a:p>
                      <a:r>
                        <a:rPr lang="el-GR" sz="2400" dirty="0" smtClean="0"/>
                        <a:t>2.5</a:t>
                      </a:r>
                      <a:endParaRPr lang="el-GR" sz="2400" dirty="0"/>
                    </a:p>
                  </a:txBody>
                  <a:tcPr/>
                </a:tc>
                <a:tc>
                  <a:txBody>
                    <a:bodyPr/>
                    <a:lstStyle/>
                    <a:p>
                      <a:r>
                        <a:rPr lang="el-GR" sz="2400" dirty="0" smtClean="0"/>
                        <a:t>2.7</a:t>
                      </a:r>
                      <a:endParaRPr lang="el-GR" sz="2400" dirty="0"/>
                    </a:p>
                  </a:txBody>
                  <a:tcPr/>
                </a:tc>
              </a:tr>
            </a:tbl>
          </a:graphicData>
        </a:graphic>
      </p:graphicFrame>
      <p:sp>
        <p:nvSpPr>
          <p:cNvPr id="5" name="4 - Θέση αριθμού διαφάνειας"/>
          <p:cNvSpPr>
            <a:spLocks noGrp="1"/>
          </p:cNvSpPr>
          <p:nvPr>
            <p:ph type="sldNum" sz="quarter" idx="12"/>
          </p:nvPr>
        </p:nvSpPr>
        <p:spPr/>
        <p:txBody>
          <a:bodyPr/>
          <a:lstStyle/>
          <a:p>
            <a:pPr>
              <a:defRPr/>
            </a:pPr>
            <a:fld id="{240A99CC-2C81-4715-8083-55B70041C59A}" type="slidenum">
              <a:rPr lang="el-GR" smtClean="0"/>
              <a:pPr>
                <a:defRPr/>
              </a:pPr>
              <a:t>17</a:t>
            </a:fld>
            <a:endParaRPr lang="el-GR" dirty="0"/>
          </a:p>
        </p:txBody>
      </p:sp>
      <p:sp>
        <p:nvSpPr>
          <p:cNvPr id="6" name="1 - Τίτλος"/>
          <p:cNvSpPr>
            <a:spLocks noGrp="1"/>
          </p:cNvSpPr>
          <p:nvPr>
            <p:ph type="title"/>
          </p:nvPr>
        </p:nvSpPr>
        <p:spPr>
          <a:xfrm>
            <a:off x="0" y="0"/>
            <a:ext cx="9144000" cy="836712"/>
          </a:xfrm>
        </p:spPr>
        <p:style>
          <a:lnRef idx="1">
            <a:schemeClr val="accent1"/>
          </a:lnRef>
          <a:fillRef idx="2">
            <a:schemeClr val="accent1"/>
          </a:fillRef>
          <a:effectRef idx="1">
            <a:schemeClr val="accent1"/>
          </a:effectRef>
          <a:fontRef idx="minor">
            <a:schemeClr val="dk1"/>
          </a:fontRef>
        </p:style>
        <p:txBody>
          <a:bodyPr/>
          <a:lstStyle/>
          <a:p>
            <a:pPr eaLnBrk="1" hangingPunct="1"/>
            <a:r>
              <a:rPr lang="el-GR" sz="3200" b="1" dirty="0" smtClean="0">
                <a:solidFill>
                  <a:schemeClr val="tx2">
                    <a:lumMod val="75000"/>
                  </a:schemeClr>
                </a:solidFill>
                <a:latin typeface="+mn-lt"/>
                <a:ea typeface="+mn-ea"/>
                <a:cs typeface="+mn-cs"/>
              </a:rPr>
              <a:t>Αποτελέσματα</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052737"/>
            <a:ext cx="9144000" cy="5805264"/>
          </a:xfrm>
        </p:spPr>
        <p:txBody>
          <a:bodyPr rtlCol="0">
            <a:normAutofit fontScale="85000" lnSpcReduction="20000"/>
          </a:bodyPr>
          <a:lstStyle/>
          <a:p>
            <a:pPr eaLnBrk="1" fontAlgn="auto" hangingPunct="1">
              <a:spcAft>
                <a:spcPts val="0"/>
              </a:spcAft>
              <a:buFont typeface="Wingdings" pitchFamily="2" charset="2"/>
              <a:buChar char="Ø"/>
              <a:defRPr/>
            </a:pPr>
            <a:r>
              <a:rPr lang="el-GR" sz="2800" dirty="0" smtClean="0"/>
              <a:t> Έλεγχος </a:t>
            </a:r>
            <a:r>
              <a:rPr lang="el-GR" sz="2800" dirty="0" smtClean="0">
                <a:solidFill>
                  <a:srgbClr val="FF0000"/>
                </a:solidFill>
              </a:rPr>
              <a:t>3</a:t>
            </a:r>
            <a:r>
              <a:rPr lang="el-GR" sz="2800" baseline="30000" dirty="0" smtClean="0">
                <a:solidFill>
                  <a:srgbClr val="FF0000"/>
                </a:solidFill>
              </a:rPr>
              <a:t>ης</a:t>
            </a:r>
            <a:r>
              <a:rPr lang="el-GR" sz="2800" dirty="0" smtClean="0">
                <a:solidFill>
                  <a:srgbClr val="FF0000"/>
                </a:solidFill>
              </a:rPr>
              <a:t> Υπόθεσης</a:t>
            </a:r>
            <a:r>
              <a:rPr lang="el-GR" sz="2800" dirty="0" smtClean="0"/>
              <a:t>: Κατηγορία Ισοτιμίας και βαθμός εκδήλωσης απιστίας στους διάφορους τύπους απιστίας</a:t>
            </a:r>
            <a:endParaRPr lang="en-US" sz="2800" dirty="0" smtClean="0"/>
          </a:p>
          <a:p>
            <a:pPr eaLnBrk="1" fontAlgn="auto" hangingPunct="1">
              <a:spcAft>
                <a:spcPts val="0"/>
              </a:spcAft>
              <a:buFont typeface="Arial" pitchFamily="34" charset="0"/>
              <a:buNone/>
              <a:defRPr/>
            </a:pPr>
            <a:endParaRPr lang="el-GR" sz="2400" dirty="0" smtClean="0"/>
          </a:p>
          <a:p>
            <a:pPr eaLnBrk="1" fontAlgn="auto" hangingPunct="1">
              <a:spcAft>
                <a:spcPts val="0"/>
              </a:spcAft>
              <a:buFont typeface="Arial" pitchFamily="34" charset="0"/>
              <a:buNone/>
              <a:defRPr/>
            </a:pPr>
            <a:endParaRPr lang="en-US" sz="2800" dirty="0" smtClean="0"/>
          </a:p>
          <a:p>
            <a:pPr eaLnBrk="1" fontAlgn="auto" hangingPunct="1">
              <a:spcAft>
                <a:spcPts val="0"/>
              </a:spcAft>
              <a:buFont typeface="Arial" pitchFamily="34" charset="0"/>
              <a:buNone/>
              <a:defRPr/>
            </a:pPr>
            <a:endParaRPr lang="en-US" sz="2800" dirty="0" smtClean="0"/>
          </a:p>
          <a:p>
            <a:pPr eaLnBrk="1" fontAlgn="auto" hangingPunct="1">
              <a:spcAft>
                <a:spcPts val="0"/>
              </a:spcAft>
              <a:buFont typeface="Arial" pitchFamily="34" charset="0"/>
              <a:buNone/>
              <a:defRPr/>
            </a:pPr>
            <a:endParaRPr lang="en-US" sz="2800" dirty="0" smtClean="0"/>
          </a:p>
          <a:p>
            <a:pPr eaLnBrk="1" fontAlgn="auto" hangingPunct="1">
              <a:spcAft>
                <a:spcPts val="0"/>
              </a:spcAft>
              <a:buFont typeface="Arial" pitchFamily="34" charset="0"/>
              <a:buNone/>
              <a:defRPr/>
            </a:pPr>
            <a:endParaRPr lang="en-US" sz="2800" dirty="0" smtClean="0"/>
          </a:p>
          <a:p>
            <a:pPr eaLnBrk="1" fontAlgn="auto" hangingPunct="1">
              <a:spcAft>
                <a:spcPts val="0"/>
              </a:spcAft>
              <a:buFont typeface="Arial" pitchFamily="34" charset="0"/>
              <a:buNone/>
              <a:defRPr/>
            </a:pPr>
            <a:endParaRPr lang="en-US" sz="2800" dirty="0" smtClean="0"/>
          </a:p>
          <a:p>
            <a:pPr eaLnBrk="1" fontAlgn="auto" hangingPunct="1">
              <a:spcAft>
                <a:spcPts val="0"/>
              </a:spcAft>
              <a:buFont typeface="Wingdings" pitchFamily="2" charset="2"/>
              <a:buChar char="q"/>
              <a:defRPr/>
            </a:pPr>
            <a:endParaRPr lang="en-US" sz="2400" dirty="0" smtClean="0"/>
          </a:p>
          <a:p>
            <a:pPr eaLnBrk="1" fontAlgn="auto" hangingPunct="1">
              <a:spcAft>
                <a:spcPts val="0"/>
              </a:spcAft>
              <a:buFont typeface="Wingdings" pitchFamily="2" charset="2"/>
              <a:buChar char="q"/>
              <a:defRPr/>
            </a:pPr>
            <a:endParaRPr lang="en-US" sz="2400" dirty="0" smtClean="0"/>
          </a:p>
          <a:p>
            <a:pPr eaLnBrk="1" fontAlgn="auto" hangingPunct="1">
              <a:spcAft>
                <a:spcPts val="0"/>
              </a:spcAft>
              <a:buFont typeface="Wingdings" pitchFamily="2" charset="2"/>
              <a:buChar char="q"/>
              <a:defRPr/>
            </a:pPr>
            <a:endParaRPr lang="en-US" sz="2400" dirty="0" smtClean="0"/>
          </a:p>
          <a:p>
            <a:pPr eaLnBrk="1" fontAlgn="auto" hangingPunct="1">
              <a:spcAft>
                <a:spcPts val="0"/>
              </a:spcAft>
              <a:buFont typeface="Wingdings" pitchFamily="2" charset="2"/>
              <a:buChar char="q"/>
              <a:defRPr/>
            </a:pPr>
            <a:endParaRPr lang="el-GR" sz="2400" dirty="0" smtClean="0"/>
          </a:p>
          <a:p>
            <a:pPr eaLnBrk="1" fontAlgn="auto" hangingPunct="1">
              <a:spcAft>
                <a:spcPts val="0"/>
              </a:spcAft>
              <a:buFont typeface="Wingdings" pitchFamily="2" charset="2"/>
              <a:buChar char="q"/>
              <a:defRPr/>
            </a:pPr>
            <a:endParaRPr lang="el-GR" sz="2400" dirty="0" smtClean="0"/>
          </a:p>
          <a:p>
            <a:pPr eaLnBrk="1" fontAlgn="auto" hangingPunct="1">
              <a:spcAft>
                <a:spcPts val="0"/>
              </a:spcAft>
              <a:buFont typeface="Wingdings" pitchFamily="2" charset="2"/>
              <a:buChar char="ü"/>
              <a:defRPr/>
            </a:pPr>
            <a:r>
              <a:rPr lang="el-GR" sz="2400" dirty="0" smtClean="0">
                <a:solidFill>
                  <a:schemeClr val="tx1">
                    <a:lumMod val="75000"/>
                  </a:schemeClr>
                </a:solidFill>
              </a:rPr>
              <a:t>Πολλαπλό </a:t>
            </a:r>
            <a:r>
              <a:rPr lang="en-US" sz="2400" dirty="0" smtClean="0">
                <a:solidFill>
                  <a:schemeClr val="tx1">
                    <a:lumMod val="75000"/>
                  </a:schemeClr>
                </a:solidFill>
              </a:rPr>
              <a:t>F</a:t>
            </a:r>
            <a:r>
              <a:rPr lang="el-GR" sz="2400" dirty="0" smtClean="0">
                <a:solidFill>
                  <a:schemeClr val="tx1">
                    <a:lumMod val="75000"/>
                  </a:schemeClr>
                </a:solidFill>
              </a:rPr>
              <a:t>(2,679)=23.8, </a:t>
            </a:r>
            <a:r>
              <a:rPr lang="en-US" sz="2400" dirty="0" smtClean="0">
                <a:solidFill>
                  <a:schemeClr val="tx1">
                    <a:lumMod val="75000"/>
                  </a:schemeClr>
                </a:solidFill>
              </a:rPr>
              <a:t>p=0.00, F(2,679)=21.6, p=0.00, F(2,679)=21.7, p=0.00</a:t>
            </a:r>
            <a:r>
              <a:rPr lang="en-US" sz="2400" dirty="0" smtClean="0"/>
              <a:t> </a:t>
            </a:r>
            <a:endParaRPr lang="el-GR" sz="2400" dirty="0" smtClean="0"/>
          </a:p>
          <a:p>
            <a:pPr eaLnBrk="1" fontAlgn="auto" hangingPunct="1">
              <a:spcAft>
                <a:spcPts val="0"/>
              </a:spcAft>
              <a:buFont typeface="Wingdings" pitchFamily="2" charset="2"/>
              <a:buChar char="ü"/>
              <a:defRPr/>
            </a:pPr>
            <a:r>
              <a:rPr lang="el-GR" sz="2400" dirty="0" smtClean="0"/>
              <a:t>Οι αριθμοί είναι Μέσοι Όροι, μεγαλύτεροι αριθμοί υποδεικνύουν μεγαλύτερο βαθμό εκδήλωσης στους τρεις τύπους απιστίας. Ίδιοι αλφαβητικοί δείκτες υποδεικνύουν στατιστικά σημαντικές διαφορές μέσων όρων (</a:t>
            </a:r>
            <a:r>
              <a:rPr lang="en-US" sz="2400" dirty="0" smtClean="0">
                <a:solidFill>
                  <a:schemeClr val="tx1">
                    <a:lumMod val="75000"/>
                  </a:schemeClr>
                </a:solidFill>
              </a:rPr>
              <a:t>post hoc </a:t>
            </a:r>
            <a:r>
              <a:rPr lang="en-US" sz="2400" dirty="0" err="1" smtClean="0">
                <a:solidFill>
                  <a:schemeClr val="tx1">
                    <a:lumMod val="75000"/>
                  </a:schemeClr>
                </a:solidFill>
              </a:rPr>
              <a:t>Scheffe</a:t>
            </a:r>
            <a:r>
              <a:rPr lang="en-US" sz="2400" dirty="0" smtClean="0">
                <a:solidFill>
                  <a:schemeClr val="tx1">
                    <a:lumMod val="75000"/>
                  </a:schemeClr>
                </a:solidFill>
              </a:rPr>
              <a:t> test) </a:t>
            </a:r>
          </a:p>
          <a:p>
            <a:pPr eaLnBrk="1" fontAlgn="auto" hangingPunct="1">
              <a:spcAft>
                <a:spcPts val="0"/>
              </a:spcAft>
              <a:buFont typeface="Arial" charset="0"/>
              <a:buNone/>
              <a:defRPr/>
            </a:pPr>
            <a:endParaRPr lang="en-US" sz="2200" dirty="0" smtClean="0"/>
          </a:p>
        </p:txBody>
      </p:sp>
      <p:graphicFrame>
        <p:nvGraphicFramePr>
          <p:cNvPr id="5" name="4 - Πίνακας"/>
          <p:cNvGraphicFramePr>
            <a:graphicFrameLocks noGrp="1"/>
          </p:cNvGraphicFramePr>
          <p:nvPr/>
        </p:nvGraphicFramePr>
        <p:xfrm>
          <a:off x="179512" y="1988840"/>
          <a:ext cx="8640960" cy="3203410"/>
        </p:xfrm>
        <a:graphic>
          <a:graphicData uri="http://schemas.openxmlformats.org/drawingml/2006/table">
            <a:tbl>
              <a:tblPr>
                <a:tableStyleId>{D113A9D2-9D6B-4929-AA2D-F23B5EE8CBE7}</a:tableStyleId>
              </a:tblPr>
              <a:tblGrid>
                <a:gridCol w="2448272"/>
                <a:gridCol w="2448272"/>
                <a:gridCol w="1296144"/>
                <a:gridCol w="2448272"/>
              </a:tblGrid>
              <a:tr h="491744">
                <a:tc>
                  <a:txBody>
                    <a:bodyPr/>
                    <a:lstStyle/>
                    <a:p>
                      <a:endParaRPr lang="el-GR" sz="2400" dirty="0"/>
                    </a:p>
                  </a:txBody>
                  <a:tcPr/>
                </a:tc>
                <a:tc gridSpan="3">
                  <a:txBody>
                    <a:bodyPr/>
                    <a:lstStyle/>
                    <a:p>
                      <a:pPr algn="ctr"/>
                      <a:r>
                        <a:rPr lang="el-GR" sz="2400" dirty="0" smtClean="0"/>
                        <a:t> </a:t>
                      </a:r>
                      <a:r>
                        <a:rPr lang="el-GR" sz="2400" b="1" dirty="0" smtClean="0">
                          <a:solidFill>
                            <a:schemeClr val="tx1"/>
                          </a:solidFill>
                        </a:rPr>
                        <a:t>Κατηγορία Ισοτιμίας</a:t>
                      </a:r>
                      <a:endParaRPr lang="el-GR" sz="2400" b="1" dirty="0">
                        <a:solidFill>
                          <a:schemeClr val="tx1"/>
                        </a:solidFill>
                      </a:endParaRPr>
                    </a:p>
                  </a:txBody>
                  <a:tcPr/>
                </a:tc>
                <a:tc hMerge="1">
                  <a:txBody>
                    <a:bodyPr/>
                    <a:lstStyle/>
                    <a:p>
                      <a:endParaRPr lang="el-GR"/>
                    </a:p>
                  </a:txBody>
                  <a:tcPr/>
                </a:tc>
                <a:tc hMerge="1">
                  <a:txBody>
                    <a:bodyPr/>
                    <a:lstStyle/>
                    <a:p>
                      <a:endParaRPr lang="el-GR"/>
                    </a:p>
                  </a:txBody>
                  <a:tcPr/>
                </a:tc>
              </a:tr>
              <a:tr h="532873">
                <a:tc>
                  <a:txBody>
                    <a:bodyPr/>
                    <a:lstStyle/>
                    <a:p>
                      <a:r>
                        <a:rPr lang="el-GR" sz="2400" b="1" dirty="0" smtClean="0">
                          <a:solidFill>
                            <a:schemeClr val="tx1"/>
                          </a:solidFill>
                        </a:rPr>
                        <a:t>Είδος</a:t>
                      </a:r>
                      <a:r>
                        <a:rPr lang="el-GR" sz="2400" b="1" baseline="0" dirty="0" smtClean="0">
                          <a:solidFill>
                            <a:schemeClr val="tx1"/>
                          </a:solidFill>
                        </a:rPr>
                        <a:t> Απιστίας</a:t>
                      </a:r>
                      <a:endParaRPr lang="el-GR" sz="2400" b="1" dirty="0">
                        <a:solidFill>
                          <a:schemeClr val="tx1"/>
                        </a:solidFill>
                      </a:endParaRPr>
                    </a:p>
                  </a:txBody>
                  <a:tcPr/>
                </a:tc>
                <a:tc>
                  <a:txBody>
                    <a:bodyPr/>
                    <a:lstStyle/>
                    <a:p>
                      <a:r>
                        <a:rPr lang="el-GR" sz="2400" dirty="0" smtClean="0"/>
                        <a:t>Υπερωφελημένος</a:t>
                      </a:r>
                      <a:endParaRPr lang="el-GR" sz="2400" dirty="0"/>
                    </a:p>
                  </a:txBody>
                  <a:tcPr/>
                </a:tc>
                <a:tc>
                  <a:txBody>
                    <a:bodyPr/>
                    <a:lstStyle/>
                    <a:p>
                      <a:r>
                        <a:rPr lang="el-GR" sz="2400" dirty="0" smtClean="0"/>
                        <a:t>Ισότιμος</a:t>
                      </a:r>
                      <a:endParaRPr lang="el-GR" sz="2400" dirty="0"/>
                    </a:p>
                  </a:txBody>
                  <a:tcPr/>
                </a:tc>
                <a:tc>
                  <a:txBody>
                    <a:bodyPr/>
                    <a:lstStyle/>
                    <a:p>
                      <a:r>
                        <a:rPr lang="el-GR" sz="2400" dirty="0" smtClean="0"/>
                        <a:t>Υποωφελημένος</a:t>
                      </a:r>
                      <a:endParaRPr lang="el-GR" sz="2400" dirty="0"/>
                    </a:p>
                  </a:txBody>
                  <a:tcPr/>
                </a:tc>
              </a:tr>
              <a:tr h="532873">
                <a:tc>
                  <a:txBody>
                    <a:bodyPr/>
                    <a:lstStyle/>
                    <a:p>
                      <a:r>
                        <a:rPr lang="el-GR" sz="2400" dirty="0" smtClean="0"/>
                        <a:t>Ερωτοτροπία</a:t>
                      </a:r>
                      <a:endParaRPr lang="el-GR" sz="2400" dirty="0"/>
                    </a:p>
                  </a:txBody>
                  <a:tcPr/>
                </a:tc>
                <a:tc>
                  <a:txBody>
                    <a:bodyPr/>
                    <a:lstStyle/>
                    <a:p>
                      <a:pPr algn="ctr"/>
                      <a:r>
                        <a:rPr lang="el-GR" sz="2400" dirty="0" smtClean="0"/>
                        <a:t>4.2</a:t>
                      </a:r>
                      <a:r>
                        <a:rPr lang="en-US" sz="2400" dirty="0" smtClean="0"/>
                        <a:t>a</a:t>
                      </a:r>
                      <a:endParaRPr lang="el-GR" sz="2400" dirty="0"/>
                    </a:p>
                  </a:txBody>
                  <a:tcPr/>
                </a:tc>
                <a:tc>
                  <a:txBody>
                    <a:bodyPr/>
                    <a:lstStyle/>
                    <a:p>
                      <a:pPr algn="ctr"/>
                      <a:r>
                        <a:rPr lang="en-US" sz="2400" dirty="0" smtClean="0"/>
                        <a:t>2.7ab</a:t>
                      </a:r>
                      <a:endParaRPr lang="el-GR" sz="2400" dirty="0"/>
                    </a:p>
                  </a:txBody>
                  <a:tcPr/>
                </a:tc>
                <a:tc>
                  <a:txBody>
                    <a:bodyPr/>
                    <a:lstStyle/>
                    <a:p>
                      <a:pPr algn="ctr"/>
                      <a:r>
                        <a:rPr lang="en-US" sz="2400" dirty="0" smtClean="0"/>
                        <a:t>2.5b</a:t>
                      </a:r>
                      <a:endParaRPr lang="el-GR" sz="2400" dirty="0"/>
                    </a:p>
                  </a:txBody>
                  <a:tcPr/>
                </a:tc>
              </a:tr>
              <a:tr h="732702">
                <a:tc>
                  <a:txBody>
                    <a:bodyPr/>
                    <a:lstStyle/>
                    <a:p>
                      <a:r>
                        <a:rPr lang="el-GR" sz="2400" dirty="0" smtClean="0"/>
                        <a:t>Συναισθηματική Απιστία</a:t>
                      </a:r>
                      <a:endParaRPr lang="el-GR" sz="2400" dirty="0"/>
                    </a:p>
                  </a:txBody>
                  <a:tcPr/>
                </a:tc>
                <a:tc>
                  <a:txBody>
                    <a:bodyPr/>
                    <a:lstStyle/>
                    <a:p>
                      <a:pPr algn="ctr"/>
                      <a:r>
                        <a:rPr lang="en-US" sz="2400" dirty="0" smtClean="0"/>
                        <a:t>3.3a</a:t>
                      </a:r>
                      <a:endParaRPr lang="el-GR" sz="2400" dirty="0"/>
                    </a:p>
                  </a:txBody>
                  <a:tcPr/>
                </a:tc>
                <a:tc>
                  <a:txBody>
                    <a:bodyPr/>
                    <a:lstStyle/>
                    <a:p>
                      <a:pPr algn="ctr"/>
                      <a:r>
                        <a:rPr lang="en-US" sz="2400" dirty="0" smtClean="0"/>
                        <a:t>1.9a</a:t>
                      </a:r>
                      <a:endParaRPr lang="el-GR" sz="2400" dirty="0"/>
                    </a:p>
                  </a:txBody>
                  <a:tcPr/>
                </a:tc>
                <a:tc>
                  <a:txBody>
                    <a:bodyPr/>
                    <a:lstStyle/>
                    <a:p>
                      <a:pPr algn="ctr"/>
                      <a:r>
                        <a:rPr lang="en-US" sz="2400" dirty="0" smtClean="0"/>
                        <a:t>2.6a</a:t>
                      </a:r>
                      <a:endParaRPr lang="el-GR" sz="2400" dirty="0"/>
                    </a:p>
                  </a:txBody>
                  <a:tcPr/>
                </a:tc>
              </a:tr>
              <a:tr h="666092">
                <a:tc>
                  <a:txBody>
                    <a:bodyPr/>
                    <a:lstStyle/>
                    <a:p>
                      <a:r>
                        <a:rPr lang="el-GR" sz="2400" dirty="0" smtClean="0"/>
                        <a:t>Σεξουαλική Απιστία</a:t>
                      </a:r>
                      <a:endParaRPr lang="el-GR" sz="2400" dirty="0"/>
                    </a:p>
                  </a:txBody>
                  <a:tcPr/>
                </a:tc>
                <a:tc>
                  <a:txBody>
                    <a:bodyPr/>
                    <a:lstStyle/>
                    <a:p>
                      <a:pPr algn="ctr"/>
                      <a:r>
                        <a:rPr lang="en-US" sz="2400" dirty="0" smtClean="0"/>
                        <a:t>3.6a</a:t>
                      </a:r>
                      <a:endParaRPr lang="el-GR" sz="2400" dirty="0"/>
                    </a:p>
                  </a:txBody>
                  <a:tcPr/>
                </a:tc>
                <a:tc>
                  <a:txBody>
                    <a:bodyPr/>
                    <a:lstStyle/>
                    <a:p>
                      <a:pPr algn="ctr"/>
                      <a:r>
                        <a:rPr lang="en-US" sz="2400" dirty="0" smtClean="0"/>
                        <a:t>2.0ab</a:t>
                      </a:r>
                      <a:endParaRPr lang="el-GR" sz="2400" dirty="0"/>
                    </a:p>
                  </a:txBody>
                  <a:tcPr/>
                </a:tc>
                <a:tc>
                  <a:txBody>
                    <a:bodyPr/>
                    <a:lstStyle/>
                    <a:p>
                      <a:pPr algn="ctr"/>
                      <a:r>
                        <a:rPr lang="en-US" sz="2400" dirty="0" smtClean="0"/>
                        <a:t>3.0b</a:t>
                      </a:r>
                      <a:endParaRPr lang="el-GR" sz="2400" dirty="0"/>
                    </a:p>
                  </a:txBody>
                  <a:tcPr/>
                </a:tc>
              </a:tr>
            </a:tbl>
          </a:graphicData>
        </a:graphic>
      </p:graphicFrame>
      <p:sp>
        <p:nvSpPr>
          <p:cNvPr id="6" name="5 - Θέση αριθμού διαφάνειας"/>
          <p:cNvSpPr>
            <a:spLocks noGrp="1"/>
          </p:cNvSpPr>
          <p:nvPr>
            <p:ph type="sldNum" sz="quarter" idx="12"/>
          </p:nvPr>
        </p:nvSpPr>
        <p:spPr/>
        <p:txBody>
          <a:bodyPr/>
          <a:lstStyle/>
          <a:p>
            <a:pPr>
              <a:defRPr/>
            </a:pPr>
            <a:fld id="{17B88279-10EF-4327-B502-A2CFB097CCBF}" type="slidenum">
              <a:rPr lang="el-GR" smtClean="0"/>
              <a:pPr>
                <a:defRPr/>
              </a:pPr>
              <a:t>18</a:t>
            </a:fld>
            <a:endParaRPr lang="el-GR" dirty="0"/>
          </a:p>
        </p:txBody>
      </p:sp>
      <p:sp>
        <p:nvSpPr>
          <p:cNvPr id="8" name="1 - Τίτλος"/>
          <p:cNvSpPr>
            <a:spLocks noGrp="1"/>
          </p:cNvSpPr>
          <p:nvPr>
            <p:ph type="title"/>
          </p:nvPr>
        </p:nvSpPr>
        <p:spPr>
          <a:xfrm>
            <a:off x="0" y="0"/>
            <a:ext cx="9144000" cy="836712"/>
          </a:xfrm>
        </p:spPr>
        <p:style>
          <a:lnRef idx="1">
            <a:schemeClr val="accent1"/>
          </a:lnRef>
          <a:fillRef idx="2">
            <a:schemeClr val="accent1"/>
          </a:fillRef>
          <a:effectRef idx="1">
            <a:schemeClr val="accent1"/>
          </a:effectRef>
          <a:fontRef idx="minor">
            <a:schemeClr val="dk1"/>
          </a:fontRef>
        </p:style>
        <p:txBody>
          <a:bodyPr/>
          <a:lstStyle/>
          <a:p>
            <a:pPr eaLnBrk="1" hangingPunct="1"/>
            <a:r>
              <a:rPr lang="el-GR" sz="3200" b="1" dirty="0" smtClean="0">
                <a:solidFill>
                  <a:schemeClr val="tx2">
                    <a:lumMod val="75000"/>
                  </a:schemeClr>
                </a:solidFill>
                <a:latin typeface="+mn-lt"/>
                <a:ea typeface="+mn-ea"/>
                <a:cs typeface="+mn-cs"/>
              </a:rPr>
              <a:t>Αποτελέσματα</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2 - Θέση περιεχομένου"/>
          <p:cNvSpPr>
            <a:spLocks noGrp="1"/>
          </p:cNvSpPr>
          <p:nvPr>
            <p:ph idx="1"/>
          </p:nvPr>
        </p:nvSpPr>
        <p:spPr>
          <a:xfrm>
            <a:off x="0" y="1196752"/>
            <a:ext cx="9144000" cy="5661249"/>
          </a:xfrm>
        </p:spPr>
        <p:txBody>
          <a:bodyPr/>
          <a:lstStyle/>
          <a:p>
            <a:pPr eaLnBrk="1" hangingPunct="1">
              <a:buFont typeface="Wingdings" pitchFamily="2" charset="2"/>
              <a:buChar char="Ø"/>
            </a:pPr>
            <a:r>
              <a:rPr lang="el-GR" sz="2800" dirty="0" smtClean="0"/>
              <a:t> Έλεγχος </a:t>
            </a:r>
            <a:r>
              <a:rPr lang="el-GR" sz="2800" dirty="0" smtClean="0">
                <a:solidFill>
                  <a:srgbClr val="FF0000"/>
                </a:solidFill>
              </a:rPr>
              <a:t>3</a:t>
            </a:r>
            <a:r>
              <a:rPr lang="el-GR" sz="2800" baseline="30000" dirty="0" smtClean="0">
                <a:solidFill>
                  <a:srgbClr val="FF0000"/>
                </a:solidFill>
              </a:rPr>
              <a:t>ης</a:t>
            </a:r>
            <a:r>
              <a:rPr lang="el-GR" sz="2800" dirty="0" smtClean="0">
                <a:solidFill>
                  <a:srgbClr val="FF0000"/>
                </a:solidFill>
              </a:rPr>
              <a:t> Υπόθεσης</a:t>
            </a:r>
            <a:r>
              <a:rPr lang="el-GR" sz="2800" dirty="0" smtClean="0"/>
              <a:t>: Κατηγορία Ισοτιμίας και βαθμός εκδήλωσης απιστίας στους διάφορους τύπους απιστίας</a:t>
            </a:r>
            <a:endParaRPr lang="en-US" sz="2800" dirty="0" smtClean="0"/>
          </a:p>
          <a:p>
            <a:pPr eaLnBrk="1" hangingPunct="1">
              <a:buFont typeface="Arial" charset="0"/>
              <a:buNone/>
            </a:pPr>
            <a:endParaRPr lang="el-GR" sz="2400" dirty="0" smtClean="0"/>
          </a:p>
          <a:p>
            <a:pPr eaLnBrk="1" hangingPunct="1">
              <a:buFont typeface="Wingdings" pitchFamily="2" charset="2"/>
              <a:buChar char="Ø"/>
            </a:pPr>
            <a:r>
              <a:rPr lang="el-GR" sz="2600" dirty="0" smtClean="0"/>
              <a:t>Διαπιστώθηκε ότι οι ανισότιμοι σύντροφοι, είτε </a:t>
            </a:r>
            <a:r>
              <a:rPr lang="el-GR" sz="2600" dirty="0" err="1" smtClean="0"/>
              <a:t>υπερωφελημένοι</a:t>
            </a:r>
            <a:r>
              <a:rPr lang="el-GR" sz="2600" dirty="0" smtClean="0"/>
              <a:t> είτε </a:t>
            </a:r>
            <a:r>
              <a:rPr lang="el-GR" sz="2600" dirty="0" err="1" smtClean="0"/>
              <a:t>υποωφελημένοι</a:t>
            </a:r>
            <a:r>
              <a:rPr lang="el-GR" sz="2600" dirty="0" smtClean="0"/>
              <a:t> εκδηλώνουν μεγαλύτερο βαθμό ερωτοτροπίας και σεξουαλικής απιστίας από τους ισότιμους,</a:t>
            </a:r>
          </a:p>
          <a:p>
            <a:pPr eaLnBrk="1" hangingPunct="1">
              <a:buFont typeface="Wingdings" pitchFamily="2" charset="2"/>
              <a:buChar char="Ø"/>
            </a:pPr>
            <a:r>
              <a:rPr lang="el-GR" sz="2600" dirty="0" smtClean="0"/>
              <a:t>ενώ οι </a:t>
            </a:r>
            <a:r>
              <a:rPr lang="el-GR" sz="2600" dirty="0" err="1" smtClean="0"/>
              <a:t>υπερωφελημένοι</a:t>
            </a:r>
            <a:r>
              <a:rPr lang="el-GR" sz="2600" dirty="0" smtClean="0"/>
              <a:t> εκδηλώνουν μεγαλύτερο βαθμό συναισθηματικής απιστίας από τους </a:t>
            </a:r>
            <a:r>
              <a:rPr lang="el-GR" sz="2600" dirty="0" err="1" smtClean="0"/>
              <a:t>υποωφελημένους</a:t>
            </a:r>
            <a:r>
              <a:rPr lang="el-GR" sz="2600" dirty="0" smtClean="0"/>
              <a:t> και οι δύο δε από τους ισότιμους </a:t>
            </a:r>
            <a:endParaRPr lang="en-US" sz="2200" dirty="0" smtClean="0"/>
          </a:p>
        </p:txBody>
      </p:sp>
      <p:sp>
        <p:nvSpPr>
          <p:cNvPr id="4" name="3 - Θέση αριθμού διαφάνειας"/>
          <p:cNvSpPr>
            <a:spLocks noGrp="1"/>
          </p:cNvSpPr>
          <p:nvPr>
            <p:ph type="sldNum" sz="quarter" idx="12"/>
          </p:nvPr>
        </p:nvSpPr>
        <p:spPr/>
        <p:txBody>
          <a:bodyPr/>
          <a:lstStyle/>
          <a:p>
            <a:pPr>
              <a:defRPr/>
            </a:pPr>
            <a:fld id="{811CB417-6F15-4BE8-B8D2-306C1F38337E}" type="slidenum">
              <a:rPr lang="el-GR" smtClean="0"/>
              <a:pPr>
                <a:defRPr/>
              </a:pPr>
              <a:t>19</a:t>
            </a:fld>
            <a:endParaRPr lang="el-GR" dirty="0"/>
          </a:p>
        </p:txBody>
      </p:sp>
      <p:sp>
        <p:nvSpPr>
          <p:cNvPr id="5" name="1 - Τίτλος"/>
          <p:cNvSpPr>
            <a:spLocks noGrp="1"/>
          </p:cNvSpPr>
          <p:nvPr>
            <p:ph type="title"/>
          </p:nvPr>
        </p:nvSpPr>
        <p:spPr>
          <a:xfrm>
            <a:off x="0" y="0"/>
            <a:ext cx="9144000" cy="836712"/>
          </a:xfrm>
        </p:spPr>
        <p:style>
          <a:lnRef idx="1">
            <a:schemeClr val="accent1"/>
          </a:lnRef>
          <a:fillRef idx="2">
            <a:schemeClr val="accent1"/>
          </a:fillRef>
          <a:effectRef idx="1">
            <a:schemeClr val="accent1"/>
          </a:effectRef>
          <a:fontRef idx="minor">
            <a:schemeClr val="dk1"/>
          </a:fontRef>
        </p:style>
        <p:txBody>
          <a:bodyPr/>
          <a:lstStyle/>
          <a:p>
            <a:pPr eaLnBrk="1" hangingPunct="1"/>
            <a:r>
              <a:rPr lang="el-GR" sz="3200" b="1" dirty="0" smtClean="0">
                <a:solidFill>
                  <a:schemeClr val="tx2">
                    <a:lumMod val="75000"/>
                  </a:schemeClr>
                </a:solidFill>
                <a:latin typeface="+mn-lt"/>
                <a:ea typeface="+mn-ea"/>
                <a:cs typeface="+mn-cs"/>
              </a:rPr>
              <a:t>Αποτελέσματα</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143000"/>
          </a:xfrm>
        </p:spPr>
        <p:style>
          <a:lnRef idx="1">
            <a:schemeClr val="accent1"/>
          </a:lnRef>
          <a:fillRef idx="2">
            <a:schemeClr val="accent1"/>
          </a:fillRef>
          <a:effectRef idx="1">
            <a:schemeClr val="accent1"/>
          </a:effectRef>
          <a:fontRef idx="minor">
            <a:schemeClr val="dk1"/>
          </a:fontRef>
        </p:style>
        <p:txBody>
          <a:bodyPr rtlCol="0">
            <a:normAutofit/>
          </a:bodyPr>
          <a:lstStyle/>
          <a:p>
            <a:pPr eaLnBrk="1" fontAlgn="auto" hangingPunct="1">
              <a:spcAft>
                <a:spcPts val="0"/>
              </a:spcAft>
              <a:defRPr/>
            </a:pPr>
            <a:r>
              <a:rPr lang="el-GR" sz="3600" b="1" dirty="0" smtClean="0">
                <a:solidFill>
                  <a:schemeClr val="tx2">
                    <a:lumMod val="75000"/>
                  </a:schemeClr>
                </a:solidFill>
              </a:rPr>
              <a:t>Η ισοτιμία στις στενές διαπροσωπικές σχέσεις</a:t>
            </a:r>
            <a:endParaRPr lang="el-GR" sz="3600" b="1" dirty="0">
              <a:solidFill>
                <a:schemeClr val="tx2">
                  <a:lumMod val="75000"/>
                </a:schemeClr>
              </a:solidFill>
            </a:endParaRPr>
          </a:p>
        </p:txBody>
      </p:sp>
      <p:sp>
        <p:nvSpPr>
          <p:cNvPr id="4" name="3 - Θέση αριθμού διαφάνειας"/>
          <p:cNvSpPr>
            <a:spLocks noGrp="1"/>
          </p:cNvSpPr>
          <p:nvPr>
            <p:ph type="sldNum" sz="quarter" idx="12"/>
          </p:nvPr>
        </p:nvSpPr>
        <p:spPr/>
        <p:txBody>
          <a:bodyPr/>
          <a:lstStyle/>
          <a:p>
            <a:pPr>
              <a:defRPr/>
            </a:pPr>
            <a:fld id="{DB00F6E5-43FC-4BC2-9E76-9892A102DEED}" type="slidenum">
              <a:rPr lang="el-GR" smtClean="0"/>
              <a:pPr>
                <a:defRPr/>
              </a:pPr>
              <a:t>2</a:t>
            </a:fld>
            <a:endParaRPr lang="el-GR" dirty="0"/>
          </a:p>
        </p:txBody>
      </p:sp>
      <p:sp>
        <p:nvSpPr>
          <p:cNvPr id="6" name="Rounded Rectangle 5"/>
          <p:cNvSpPr/>
          <p:nvPr/>
        </p:nvSpPr>
        <p:spPr>
          <a:xfrm>
            <a:off x="214282" y="1571612"/>
            <a:ext cx="8786874" cy="1080120"/>
          </a:xfrm>
          <a:prstGeom prst="roundRect">
            <a:avLst/>
          </a:prstGeom>
          <a:solidFill>
            <a:schemeClr val="accent6">
              <a:lumMod val="40000"/>
              <a:lumOff val="60000"/>
              <a:alpha val="16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solidFill>
                  <a:schemeClr val="tx1"/>
                </a:solidFill>
              </a:rPr>
              <a:t>Οι στενές διαπροσωπικές σχέσεις στηρίζονται στην ανταλλαγή αγαθών μεταξύ των συντρόφων</a:t>
            </a:r>
            <a:endParaRPr lang="el-GR" sz="2400" dirty="0">
              <a:solidFill>
                <a:schemeClr val="tx1"/>
              </a:solidFill>
            </a:endParaRPr>
          </a:p>
        </p:txBody>
      </p:sp>
      <p:sp>
        <p:nvSpPr>
          <p:cNvPr id="11" name="Rounded Rectangle 10"/>
          <p:cNvSpPr/>
          <p:nvPr/>
        </p:nvSpPr>
        <p:spPr>
          <a:xfrm>
            <a:off x="214282" y="3000372"/>
            <a:ext cx="8786874" cy="1080120"/>
          </a:xfrm>
          <a:prstGeom prst="roundRect">
            <a:avLst/>
          </a:prstGeom>
          <a:solidFill>
            <a:schemeClr val="accent6">
              <a:lumMod val="40000"/>
              <a:lumOff val="60000"/>
              <a:alpha val="16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solidFill>
                  <a:schemeClr val="tx1"/>
                </a:solidFill>
              </a:rPr>
              <a:t>Κάθε ισότιμη σχέση είναι πιθανό να οδηγήσει στην ψυχολογική</a:t>
            </a:r>
            <a:r>
              <a:rPr lang="en-US" sz="2400" dirty="0" smtClean="0">
                <a:solidFill>
                  <a:schemeClr val="tx1"/>
                </a:solidFill>
              </a:rPr>
              <a:t> </a:t>
            </a:r>
            <a:r>
              <a:rPr lang="el-GR" sz="2400" dirty="0" smtClean="0">
                <a:solidFill>
                  <a:schemeClr val="tx1"/>
                </a:solidFill>
              </a:rPr>
              <a:t>ανάπτυξη των συντρόφων και στην ενδυνάμωση αυτής</a:t>
            </a:r>
          </a:p>
        </p:txBody>
      </p:sp>
      <p:sp>
        <p:nvSpPr>
          <p:cNvPr id="12" name="Rounded Rectangle 11"/>
          <p:cNvSpPr/>
          <p:nvPr/>
        </p:nvSpPr>
        <p:spPr>
          <a:xfrm>
            <a:off x="214282" y="4429132"/>
            <a:ext cx="8786874" cy="1714512"/>
          </a:xfrm>
          <a:prstGeom prst="roundRect">
            <a:avLst/>
          </a:prstGeom>
          <a:solidFill>
            <a:schemeClr val="accent6">
              <a:lumMod val="40000"/>
              <a:lumOff val="60000"/>
              <a:alpha val="16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smtClean="0">
                <a:solidFill>
                  <a:schemeClr val="tx1"/>
                </a:solidFill>
              </a:rPr>
              <a:t>Σε μια στενή διαπροσωπική σχέση τα ανταλλασσόμενα αγαθά περιλαμβάνουν τη διάσταση της αγάπης, των υλικών αγαθών και των χρημάτων, των συναισθηματικών και συμβολικών αγαθών (π.χ. κοινωνική θέση), των υπηρεσιών, της επικοινωνίας και των πληροφοριών</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2 - Θέση περιεχομένου"/>
          <p:cNvSpPr>
            <a:spLocks noGrp="1"/>
          </p:cNvSpPr>
          <p:nvPr>
            <p:ph idx="1"/>
          </p:nvPr>
        </p:nvSpPr>
        <p:spPr>
          <a:xfrm>
            <a:off x="0" y="1600200"/>
            <a:ext cx="9144000" cy="4471988"/>
          </a:xfrm>
        </p:spPr>
        <p:txBody>
          <a:bodyPr/>
          <a:lstStyle/>
          <a:p>
            <a:pPr eaLnBrk="1" hangingPunct="1">
              <a:buFont typeface="Wingdings" pitchFamily="2" charset="2"/>
              <a:buChar char="Ø"/>
            </a:pPr>
            <a:r>
              <a:rPr lang="el-GR" sz="2800" dirty="0" smtClean="0"/>
              <a:t> Έλεγχος </a:t>
            </a:r>
            <a:r>
              <a:rPr lang="el-GR" sz="2800" dirty="0" smtClean="0">
                <a:solidFill>
                  <a:srgbClr val="FF0000"/>
                </a:solidFill>
              </a:rPr>
              <a:t>4</a:t>
            </a:r>
            <a:r>
              <a:rPr lang="el-GR" sz="2800" baseline="30000" dirty="0" smtClean="0">
                <a:solidFill>
                  <a:srgbClr val="FF0000"/>
                </a:solidFill>
              </a:rPr>
              <a:t>ης</a:t>
            </a:r>
            <a:r>
              <a:rPr lang="el-GR" sz="2800" dirty="0" smtClean="0">
                <a:solidFill>
                  <a:srgbClr val="FF0000"/>
                </a:solidFill>
              </a:rPr>
              <a:t> Υπόθεσης</a:t>
            </a:r>
            <a:r>
              <a:rPr lang="el-GR" sz="2800" dirty="0" smtClean="0"/>
              <a:t>: Κατηγορία Ισοτιμίας, Φύλο και Απιστία</a:t>
            </a:r>
          </a:p>
          <a:p>
            <a:pPr eaLnBrk="1" hangingPunct="1">
              <a:buFont typeface="Arial" charset="0"/>
              <a:buNone/>
            </a:pPr>
            <a:endParaRPr lang="el-GR" sz="2000" dirty="0" smtClean="0"/>
          </a:p>
          <a:p>
            <a:pPr eaLnBrk="1" hangingPunct="1">
              <a:buFont typeface="Wingdings" pitchFamily="2" charset="2"/>
              <a:buChar char="§"/>
            </a:pPr>
            <a:r>
              <a:rPr lang="el-GR" sz="2400" dirty="0" smtClean="0"/>
              <a:t>Δεν διαπιστώθηκε η αλληλεπίδραση κατάστασης ισοτιμίας (ισοτιμίας/ανισοτιμίας), φύλου και απιστίας στους τρεις τύπους απιστίας.</a:t>
            </a:r>
          </a:p>
          <a:p>
            <a:pPr eaLnBrk="1" hangingPunct="1">
              <a:buFont typeface="Wingdings" pitchFamily="2" charset="2"/>
              <a:buChar char="ü"/>
            </a:pPr>
            <a:r>
              <a:rPr lang="el-GR" sz="2200" dirty="0" smtClean="0"/>
              <a:t>Πολλαπλό </a:t>
            </a:r>
            <a:r>
              <a:rPr lang="en-US" sz="2200" dirty="0" smtClean="0"/>
              <a:t>F(</a:t>
            </a:r>
            <a:r>
              <a:rPr lang="el-GR" sz="2200" dirty="0" smtClean="0"/>
              <a:t>2,670)=0.74, </a:t>
            </a:r>
            <a:r>
              <a:rPr lang="en-US" sz="2200" dirty="0" smtClean="0"/>
              <a:t>p</a:t>
            </a:r>
            <a:r>
              <a:rPr lang="el-GR" sz="2200" dirty="0" smtClean="0"/>
              <a:t>=0.47</a:t>
            </a:r>
            <a:r>
              <a:rPr lang="en-US" sz="2200" dirty="0" smtClean="0"/>
              <a:t>, F</a:t>
            </a:r>
            <a:r>
              <a:rPr lang="el-GR" sz="2200" dirty="0" smtClean="0"/>
              <a:t>(2,670)=1.44</a:t>
            </a:r>
            <a:r>
              <a:rPr lang="en-US" sz="2200" dirty="0" smtClean="0"/>
              <a:t>,</a:t>
            </a:r>
            <a:r>
              <a:rPr lang="el-GR" sz="2200" dirty="0" smtClean="0"/>
              <a:t> </a:t>
            </a:r>
            <a:r>
              <a:rPr lang="en-US" sz="2200" dirty="0" smtClean="0"/>
              <a:t>p</a:t>
            </a:r>
            <a:r>
              <a:rPr lang="el-GR" sz="2200" dirty="0" smtClean="0"/>
              <a:t>=0.23</a:t>
            </a:r>
            <a:r>
              <a:rPr lang="en-US" sz="2200" dirty="0" smtClean="0"/>
              <a:t>, F</a:t>
            </a:r>
            <a:r>
              <a:rPr lang="el-GR" sz="2200" dirty="0" smtClean="0"/>
              <a:t>(2,670)=1.46</a:t>
            </a:r>
            <a:r>
              <a:rPr lang="en-US" sz="2200" dirty="0" smtClean="0"/>
              <a:t>, p</a:t>
            </a:r>
            <a:r>
              <a:rPr lang="el-GR" sz="2200" dirty="0" smtClean="0"/>
              <a:t> &gt; .05</a:t>
            </a:r>
          </a:p>
          <a:p>
            <a:pPr eaLnBrk="1" hangingPunct="1">
              <a:buFont typeface="Wingdings" pitchFamily="2" charset="2"/>
              <a:buChar char="§"/>
            </a:pPr>
            <a:endParaRPr lang="el-GR" sz="2000" dirty="0" smtClean="0"/>
          </a:p>
          <a:p>
            <a:pPr eaLnBrk="1" hangingPunct="1">
              <a:buFont typeface="Arial" charset="0"/>
              <a:buNone/>
            </a:pPr>
            <a:r>
              <a:rPr lang="el-GR" sz="2800" dirty="0" smtClean="0"/>
              <a:t> </a:t>
            </a:r>
          </a:p>
        </p:txBody>
      </p:sp>
      <p:sp>
        <p:nvSpPr>
          <p:cNvPr id="4" name="3 - Θέση αριθμού διαφάνειας"/>
          <p:cNvSpPr>
            <a:spLocks noGrp="1"/>
          </p:cNvSpPr>
          <p:nvPr>
            <p:ph type="sldNum" sz="quarter" idx="12"/>
          </p:nvPr>
        </p:nvSpPr>
        <p:spPr/>
        <p:txBody>
          <a:bodyPr/>
          <a:lstStyle/>
          <a:p>
            <a:pPr>
              <a:defRPr/>
            </a:pPr>
            <a:fld id="{296F3DCD-3032-4459-A68A-DCF6184FB5C2}" type="slidenum">
              <a:rPr lang="el-GR" smtClean="0"/>
              <a:pPr>
                <a:defRPr/>
              </a:pPr>
              <a:t>20</a:t>
            </a:fld>
            <a:endParaRPr lang="el-GR" dirty="0"/>
          </a:p>
        </p:txBody>
      </p:sp>
      <p:sp>
        <p:nvSpPr>
          <p:cNvPr id="6" name="1 - Τίτλος"/>
          <p:cNvSpPr>
            <a:spLocks noGrp="1"/>
          </p:cNvSpPr>
          <p:nvPr>
            <p:ph type="title"/>
          </p:nvPr>
        </p:nvSpPr>
        <p:spPr>
          <a:xfrm>
            <a:off x="0" y="0"/>
            <a:ext cx="9144000" cy="836712"/>
          </a:xfrm>
        </p:spPr>
        <p:style>
          <a:lnRef idx="1">
            <a:schemeClr val="accent1"/>
          </a:lnRef>
          <a:fillRef idx="2">
            <a:schemeClr val="accent1"/>
          </a:fillRef>
          <a:effectRef idx="1">
            <a:schemeClr val="accent1"/>
          </a:effectRef>
          <a:fontRef idx="minor">
            <a:schemeClr val="dk1"/>
          </a:fontRef>
        </p:style>
        <p:txBody>
          <a:bodyPr/>
          <a:lstStyle/>
          <a:p>
            <a:pPr eaLnBrk="1" hangingPunct="1"/>
            <a:r>
              <a:rPr lang="el-GR" sz="3200" b="1" dirty="0" smtClean="0">
                <a:solidFill>
                  <a:schemeClr val="tx2">
                    <a:lumMod val="75000"/>
                  </a:schemeClr>
                </a:solidFill>
                <a:latin typeface="+mn-lt"/>
                <a:ea typeface="+mn-ea"/>
                <a:cs typeface="+mn-cs"/>
              </a:rPr>
              <a:t>Αποτελέσματα</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a:xfrm>
            <a:off x="0" y="0"/>
            <a:ext cx="9144000" cy="908720"/>
          </a:xfrm>
        </p:spPr>
        <p:style>
          <a:lnRef idx="1">
            <a:schemeClr val="accent1"/>
          </a:lnRef>
          <a:fillRef idx="2">
            <a:schemeClr val="accent1"/>
          </a:fillRef>
          <a:effectRef idx="1">
            <a:schemeClr val="accent1"/>
          </a:effectRef>
          <a:fontRef idx="minor">
            <a:schemeClr val="dk1"/>
          </a:fontRef>
        </p:style>
        <p:txBody>
          <a:bodyPr/>
          <a:lstStyle/>
          <a:p>
            <a:pPr eaLnBrk="1" hangingPunct="1"/>
            <a:r>
              <a:rPr lang="el-GR" sz="3200" b="1" dirty="0" smtClean="0">
                <a:solidFill>
                  <a:schemeClr val="tx2">
                    <a:lumMod val="75000"/>
                  </a:schemeClr>
                </a:solidFill>
                <a:latin typeface="+mn-lt"/>
                <a:ea typeface="+mn-ea"/>
                <a:cs typeface="+mn-cs"/>
              </a:rPr>
              <a:t>Συζήτηση</a:t>
            </a:r>
          </a:p>
        </p:txBody>
      </p:sp>
      <p:sp>
        <p:nvSpPr>
          <p:cNvPr id="3" name="2 - Θέση περιεχομένου"/>
          <p:cNvSpPr>
            <a:spLocks noGrp="1"/>
          </p:cNvSpPr>
          <p:nvPr>
            <p:ph idx="1"/>
          </p:nvPr>
        </p:nvSpPr>
        <p:spPr>
          <a:xfrm>
            <a:off x="457200" y="1143000"/>
            <a:ext cx="8229600" cy="5500688"/>
          </a:xfrm>
        </p:spPr>
        <p:txBody>
          <a:bodyPr rtlCol="0">
            <a:normAutofit/>
          </a:bodyPr>
          <a:lstStyle/>
          <a:p>
            <a:pPr eaLnBrk="1" fontAlgn="auto" hangingPunct="1">
              <a:spcAft>
                <a:spcPts val="0"/>
              </a:spcAft>
              <a:buFont typeface="Arial" charset="0"/>
              <a:buNone/>
              <a:defRPr/>
            </a:pPr>
            <a:r>
              <a:rPr lang="en-US" sz="2400" dirty="0" smtClean="0"/>
              <a:t> </a:t>
            </a:r>
            <a:endParaRPr lang="el-GR" sz="2400" dirty="0" smtClean="0"/>
          </a:p>
          <a:p>
            <a:pPr eaLnBrk="1" fontAlgn="auto" hangingPunct="1">
              <a:spcAft>
                <a:spcPts val="0"/>
              </a:spcAft>
              <a:buFont typeface="Wingdings" pitchFamily="2" charset="2"/>
              <a:buChar char="Ø"/>
              <a:defRPr/>
            </a:pPr>
            <a:r>
              <a:rPr lang="el-GR" sz="2400" dirty="0" smtClean="0"/>
              <a:t>Παρόλο που στην κατάσταση της ισοτιμίας τα ποσοστά ανδρών και γυναικών είναι περίπου τα ίδια στην κατάσταση της ανισοτιμίας, οι άνδρες παρουσιάζονται περισσότερο ως υπερωφελημένοι ενώ οι γυναίκες ως υποωφελημένες.</a:t>
            </a:r>
          </a:p>
          <a:p>
            <a:pPr eaLnBrk="1" fontAlgn="auto" hangingPunct="1">
              <a:spcAft>
                <a:spcPts val="0"/>
              </a:spcAft>
              <a:buFont typeface="Wingdings" pitchFamily="2" charset="2"/>
              <a:buChar char="Ø"/>
              <a:defRPr/>
            </a:pPr>
            <a:endParaRPr lang="el-GR" sz="2400" dirty="0" smtClean="0"/>
          </a:p>
          <a:p>
            <a:pPr eaLnBrk="1" fontAlgn="auto" hangingPunct="1">
              <a:spcAft>
                <a:spcPts val="0"/>
              </a:spcAft>
              <a:buNone/>
              <a:defRPr/>
            </a:pPr>
            <a:endParaRPr lang="el-GR" sz="2400" dirty="0" smtClean="0"/>
          </a:p>
          <a:p>
            <a:pPr eaLnBrk="1" fontAlgn="auto" hangingPunct="1">
              <a:spcAft>
                <a:spcPts val="0"/>
              </a:spcAft>
              <a:buNone/>
              <a:defRPr/>
            </a:pPr>
            <a:endParaRPr lang="el-GR" sz="2400" dirty="0" smtClean="0"/>
          </a:p>
          <a:p>
            <a:pPr lvl="1" eaLnBrk="1" fontAlgn="auto" hangingPunct="1">
              <a:spcAft>
                <a:spcPts val="0"/>
              </a:spcAft>
              <a:buFont typeface="Wingdings" pitchFamily="2" charset="2"/>
              <a:buChar char="§"/>
              <a:defRPr/>
            </a:pPr>
            <a:r>
              <a:rPr lang="el-GR" sz="2000" dirty="0" smtClean="0"/>
              <a:t>Επιβεβαιώνονται έτσι σχετικές προηγούμενες έρευνες ότι οι σχέσεις ωφελούν περισσότερο τους άνδρες. </a:t>
            </a:r>
          </a:p>
          <a:p>
            <a:pPr marL="457200" indent="-457200" eaLnBrk="1" fontAlgn="auto" hangingPunct="1">
              <a:spcAft>
                <a:spcPts val="0"/>
              </a:spcAft>
              <a:buFont typeface="Arial" pitchFamily="34" charset="0"/>
              <a:buNone/>
              <a:defRPr/>
            </a:pPr>
            <a:endParaRPr lang="el-GR" sz="2400" dirty="0"/>
          </a:p>
        </p:txBody>
      </p:sp>
      <p:sp>
        <p:nvSpPr>
          <p:cNvPr id="4" name="3 - Θέση αριθμού διαφάνειας"/>
          <p:cNvSpPr>
            <a:spLocks noGrp="1"/>
          </p:cNvSpPr>
          <p:nvPr>
            <p:ph type="sldNum" sz="quarter" idx="12"/>
          </p:nvPr>
        </p:nvSpPr>
        <p:spPr/>
        <p:txBody>
          <a:bodyPr/>
          <a:lstStyle/>
          <a:p>
            <a:pPr>
              <a:defRPr/>
            </a:pPr>
            <a:fld id="{512D9194-4682-4C86-BD6E-72440E8E6FB5}" type="slidenum">
              <a:rPr lang="el-GR" smtClean="0"/>
              <a:pPr>
                <a:defRPr/>
              </a:pPr>
              <a:t>21</a:t>
            </a:fld>
            <a:endParaRPr lang="el-GR" dirty="0"/>
          </a:p>
        </p:txBody>
      </p:sp>
      <p:sp>
        <p:nvSpPr>
          <p:cNvPr id="7" name="6 - Βέλος προς τα κάτω"/>
          <p:cNvSpPr/>
          <p:nvPr/>
        </p:nvSpPr>
        <p:spPr>
          <a:xfrm>
            <a:off x="4286248" y="3429000"/>
            <a:ext cx="642942" cy="714380"/>
          </a:xfrm>
          <a:prstGeom prst="down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143000"/>
            <a:ext cx="8229600" cy="5500688"/>
          </a:xfrm>
        </p:spPr>
        <p:txBody>
          <a:bodyPr rtlCol="0">
            <a:normAutofit/>
          </a:bodyPr>
          <a:lstStyle/>
          <a:p>
            <a:pPr eaLnBrk="1" fontAlgn="auto" hangingPunct="1">
              <a:spcAft>
                <a:spcPts val="0"/>
              </a:spcAft>
              <a:buFont typeface="Wingdings" pitchFamily="2" charset="2"/>
              <a:buChar char="Ø"/>
              <a:defRPr/>
            </a:pPr>
            <a:r>
              <a:rPr lang="el-GR" sz="2400" dirty="0" smtClean="0"/>
              <a:t>Δεν υφίστανται οι στερεοτυπικές διαφορές φύλου ως προς την απιστία, εφόσον τα άτομα απιστούν εξίσου</a:t>
            </a:r>
          </a:p>
          <a:p>
            <a:pPr eaLnBrk="1" fontAlgn="auto" hangingPunct="1">
              <a:spcAft>
                <a:spcPts val="0"/>
              </a:spcAft>
              <a:buFont typeface="Wingdings" pitchFamily="2" charset="2"/>
              <a:buChar char="Ø"/>
              <a:defRPr/>
            </a:pPr>
            <a:r>
              <a:rPr lang="el-GR" sz="2400" dirty="0" smtClean="0"/>
              <a:t>Ωστόσο οι άνδρες τείνουν να απιστούν περισσότερο σεξουαλικά για λόγους ίσως συνδεδεμένους με γενικότερες διαφορές των δύο φύλων ως προς την αντίληψη των σχέσεων και την σημασία της σεξουαλικότητας σε αυτές</a:t>
            </a:r>
            <a:endParaRPr lang="el-GR" sz="2000" dirty="0" smtClean="0"/>
          </a:p>
          <a:p>
            <a:pPr marL="457200" indent="-457200" eaLnBrk="1" fontAlgn="auto" hangingPunct="1">
              <a:spcAft>
                <a:spcPts val="0"/>
              </a:spcAft>
              <a:buFont typeface="Arial" pitchFamily="34" charset="0"/>
              <a:buNone/>
              <a:defRPr/>
            </a:pPr>
            <a:endParaRPr lang="el-GR" sz="2400" dirty="0"/>
          </a:p>
        </p:txBody>
      </p:sp>
      <p:sp>
        <p:nvSpPr>
          <p:cNvPr id="4" name="3 - Θέση αριθμού διαφάνειας"/>
          <p:cNvSpPr>
            <a:spLocks noGrp="1"/>
          </p:cNvSpPr>
          <p:nvPr>
            <p:ph type="sldNum" sz="quarter" idx="12"/>
          </p:nvPr>
        </p:nvSpPr>
        <p:spPr/>
        <p:txBody>
          <a:bodyPr/>
          <a:lstStyle/>
          <a:p>
            <a:pPr>
              <a:defRPr/>
            </a:pPr>
            <a:fld id="{A61DA1E3-16EC-4F35-8977-1018267F28C9}" type="slidenum">
              <a:rPr lang="el-GR" smtClean="0"/>
              <a:pPr>
                <a:defRPr/>
              </a:pPr>
              <a:t>22</a:t>
            </a:fld>
            <a:endParaRPr lang="el-GR" dirty="0"/>
          </a:p>
        </p:txBody>
      </p:sp>
      <p:sp>
        <p:nvSpPr>
          <p:cNvPr id="6" name="1 - Τίτλος"/>
          <p:cNvSpPr>
            <a:spLocks noGrp="1"/>
          </p:cNvSpPr>
          <p:nvPr>
            <p:ph type="title"/>
          </p:nvPr>
        </p:nvSpPr>
        <p:spPr>
          <a:xfrm>
            <a:off x="0" y="0"/>
            <a:ext cx="9144000" cy="908720"/>
          </a:xfrm>
        </p:spPr>
        <p:style>
          <a:lnRef idx="1">
            <a:schemeClr val="accent1"/>
          </a:lnRef>
          <a:fillRef idx="2">
            <a:schemeClr val="accent1"/>
          </a:fillRef>
          <a:effectRef idx="1">
            <a:schemeClr val="accent1"/>
          </a:effectRef>
          <a:fontRef idx="minor">
            <a:schemeClr val="dk1"/>
          </a:fontRef>
        </p:style>
        <p:txBody>
          <a:bodyPr/>
          <a:lstStyle/>
          <a:p>
            <a:pPr eaLnBrk="1" hangingPunct="1"/>
            <a:r>
              <a:rPr lang="el-GR" sz="3200" b="1" dirty="0" smtClean="0">
                <a:solidFill>
                  <a:schemeClr val="tx2">
                    <a:lumMod val="75000"/>
                  </a:schemeClr>
                </a:solidFill>
                <a:latin typeface="+mn-lt"/>
                <a:ea typeface="+mn-ea"/>
                <a:cs typeface="+mn-cs"/>
              </a:rPr>
              <a:t>Συζήτηση</a:t>
            </a:r>
          </a:p>
        </p:txBody>
      </p:sp>
      <p:sp>
        <p:nvSpPr>
          <p:cNvPr id="7" name="Oval 6"/>
          <p:cNvSpPr/>
          <p:nvPr/>
        </p:nvSpPr>
        <p:spPr>
          <a:xfrm>
            <a:off x="0" y="3789040"/>
            <a:ext cx="9144000" cy="2016224"/>
          </a:xfrm>
          <a:prstGeom prst="ellipse">
            <a:avLst/>
          </a:prstGeom>
          <a:solidFill>
            <a:schemeClr val="accent2">
              <a:lumMod val="40000"/>
              <a:lumOff val="60000"/>
              <a:alpha val="3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smtClean="0">
                <a:solidFill>
                  <a:schemeClr val="tx1">
                    <a:lumMod val="95000"/>
                    <a:lumOff val="5000"/>
                  </a:schemeClr>
                </a:solidFill>
              </a:rPr>
              <a:t>οι γυναίκες κατά κανόνα αντιμετωπίζουν τις σχέσεις </a:t>
            </a:r>
            <a:r>
              <a:rPr lang="el-GR" sz="2000" dirty="0" err="1" smtClean="0">
                <a:solidFill>
                  <a:schemeClr val="tx1">
                    <a:lumMod val="95000"/>
                    <a:lumOff val="5000"/>
                  </a:schemeClr>
                </a:solidFill>
              </a:rPr>
              <a:t>πολυδιάσταστα</a:t>
            </a:r>
            <a:r>
              <a:rPr lang="el-GR" sz="2000" dirty="0" smtClean="0">
                <a:solidFill>
                  <a:schemeClr val="tx1">
                    <a:lumMod val="95000"/>
                    <a:lumOff val="5000"/>
                  </a:schemeClr>
                </a:solidFill>
              </a:rPr>
              <a:t> επενδύοντας σε αυτές και συναισθηματικά ενώ οι άνδρες τις αντιμετωπίζουν πιο μονοδιάστατα.  Αυτό τους  επιτρέπει να επενδύουν π.χ. μόνο στην σεξουαλική πλευρά ή περισσότερο σε αυτήν</a:t>
            </a:r>
            <a:endParaRPr lang="el-GR" sz="200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285875"/>
            <a:ext cx="8229600" cy="5143500"/>
          </a:xfrm>
        </p:spPr>
        <p:txBody>
          <a:bodyPr rtlCol="0">
            <a:normAutofit fontScale="92500" lnSpcReduction="20000"/>
          </a:bodyPr>
          <a:lstStyle/>
          <a:p>
            <a:pPr eaLnBrk="1" fontAlgn="auto" hangingPunct="1">
              <a:spcAft>
                <a:spcPts val="0"/>
              </a:spcAft>
              <a:buFont typeface="Wingdings" pitchFamily="2" charset="2"/>
              <a:buChar char="Ø"/>
              <a:defRPr/>
            </a:pPr>
            <a:endParaRPr lang="en-US" sz="2400" dirty="0" smtClean="0"/>
          </a:p>
          <a:p>
            <a:pPr eaLnBrk="1" fontAlgn="auto" hangingPunct="1">
              <a:spcAft>
                <a:spcPts val="0"/>
              </a:spcAft>
              <a:buFont typeface="Wingdings" pitchFamily="2" charset="2"/>
              <a:buChar char="Ø"/>
              <a:defRPr/>
            </a:pPr>
            <a:r>
              <a:rPr lang="el-GR" sz="2400" dirty="0" smtClean="0"/>
              <a:t>Το μεγάλο ποσοστό απιστίας (περίπου 67%) δεν αποτελεί έκπληξη δεδομένου ότι μελετήσαμε κυρίως ανεπίσημες νεανικές βραχύβιες σχέσεις που είναι πιο ευάλωτες στη διάλυση γιατί, μεταξύ των άλλων, δεν ρυθμίζονται από κοινωνικούς κανόνες τόσο ασφυκτικά π.χ. όσο ο γάμος.</a:t>
            </a:r>
          </a:p>
          <a:p>
            <a:pPr eaLnBrk="1" fontAlgn="auto" hangingPunct="1">
              <a:spcAft>
                <a:spcPts val="0"/>
              </a:spcAft>
              <a:buFont typeface="Wingdings" pitchFamily="2" charset="2"/>
              <a:buChar char="Ø"/>
              <a:defRPr/>
            </a:pPr>
            <a:endParaRPr lang="en-US" sz="2400" dirty="0" smtClean="0"/>
          </a:p>
          <a:p>
            <a:pPr eaLnBrk="1" fontAlgn="auto" hangingPunct="1">
              <a:spcAft>
                <a:spcPts val="0"/>
              </a:spcAft>
              <a:buFont typeface="Wingdings" pitchFamily="2" charset="2"/>
              <a:buChar char="Ø"/>
              <a:defRPr/>
            </a:pPr>
            <a:r>
              <a:rPr lang="el-GR" sz="2400" dirty="0" smtClean="0"/>
              <a:t>Δε προέκυψε στον πληθυσμό μας «μεικτή απιστία» αλλά μόνο σεξουαλική και απιστία ερωτοτροπίας, ίσως πάλι γιατί μελετήσαμε ανεπίσημες σχέσεις στην συγκεκριμένη νεανική ηλικιακή ομάδα </a:t>
            </a:r>
          </a:p>
          <a:p>
            <a:pPr eaLnBrk="1" fontAlgn="auto" hangingPunct="1">
              <a:spcAft>
                <a:spcPts val="0"/>
              </a:spcAft>
              <a:buFont typeface="Wingdings" pitchFamily="2" charset="2"/>
              <a:buChar char="Ø"/>
              <a:defRPr/>
            </a:pPr>
            <a:endParaRPr lang="en-US" sz="2400" dirty="0" smtClean="0"/>
          </a:p>
          <a:p>
            <a:pPr eaLnBrk="1" fontAlgn="auto" hangingPunct="1">
              <a:spcAft>
                <a:spcPts val="0"/>
              </a:spcAft>
              <a:buFont typeface="Wingdings" pitchFamily="2" charset="2"/>
              <a:buChar char="Ø"/>
              <a:defRPr/>
            </a:pPr>
            <a:r>
              <a:rPr lang="el-GR" sz="2400" dirty="0" smtClean="0"/>
              <a:t>Η κατάσταση ισοτιμίας/ανισοτιμίας συνδέεται με τον βαθμό εκδήλωσης απιστίας: οι ανισότιμοι σύντροφοι εκδηλώνουν σε μεγαλύτερο βαθμό απιστία από όσο οι ισότιμοι σε όλες τις μορφές απιστίας</a:t>
            </a:r>
          </a:p>
          <a:p>
            <a:pPr eaLnBrk="1" fontAlgn="auto" hangingPunct="1">
              <a:spcAft>
                <a:spcPts val="0"/>
              </a:spcAft>
              <a:buFont typeface="Arial" charset="0"/>
              <a:buNone/>
              <a:defRPr/>
            </a:pPr>
            <a:endParaRPr lang="el-GR" sz="2400" dirty="0" smtClean="0"/>
          </a:p>
          <a:p>
            <a:pPr eaLnBrk="1" fontAlgn="auto" hangingPunct="1">
              <a:spcAft>
                <a:spcPts val="0"/>
              </a:spcAft>
              <a:buFont typeface="Arial" charset="0"/>
              <a:buNone/>
              <a:defRPr/>
            </a:pPr>
            <a:r>
              <a:rPr lang="el-GR" sz="2000" dirty="0" smtClean="0"/>
              <a:t> </a:t>
            </a:r>
            <a:endParaRPr lang="el-GR" sz="2400" dirty="0" smtClean="0"/>
          </a:p>
        </p:txBody>
      </p:sp>
      <p:sp>
        <p:nvSpPr>
          <p:cNvPr id="4" name="3 - Θέση αριθμού διαφάνειας"/>
          <p:cNvSpPr>
            <a:spLocks noGrp="1"/>
          </p:cNvSpPr>
          <p:nvPr>
            <p:ph type="sldNum" sz="quarter" idx="12"/>
          </p:nvPr>
        </p:nvSpPr>
        <p:spPr/>
        <p:txBody>
          <a:bodyPr/>
          <a:lstStyle/>
          <a:p>
            <a:pPr>
              <a:defRPr/>
            </a:pPr>
            <a:fld id="{47B0B1C1-9461-4729-9AA4-7AEDB24A78CE}" type="slidenum">
              <a:rPr lang="el-GR" smtClean="0"/>
              <a:pPr>
                <a:defRPr/>
              </a:pPr>
              <a:t>23</a:t>
            </a:fld>
            <a:endParaRPr lang="el-GR" dirty="0"/>
          </a:p>
        </p:txBody>
      </p:sp>
      <p:sp>
        <p:nvSpPr>
          <p:cNvPr id="5" name="1 - Τίτλος"/>
          <p:cNvSpPr txBox="1">
            <a:spLocks/>
          </p:cNvSpPr>
          <p:nvPr/>
        </p:nvSpPr>
        <p:spPr bwMode="auto">
          <a:xfrm>
            <a:off x="0" y="0"/>
            <a:ext cx="9144000" cy="908720"/>
          </a:xfrm>
          <a:prstGeom prst="rect">
            <a:avLst/>
          </a:prstGeom>
          <a:ln w="9525" cap="flat" cmpd="sng" algn="ctr">
            <a:solidFill>
              <a:schemeClr val="accent1">
                <a:shade val="95000"/>
                <a:satMod val="105000"/>
              </a:schemeClr>
            </a:solidFill>
            <a:prstDash val="solid"/>
            <a:miter lim="800000"/>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l-GR" sz="3200" b="1" i="0" u="none" strike="noStrike" kern="1200" cap="none" spc="0" normalizeH="0" baseline="0" noProof="0" smtClean="0">
                <a:ln>
                  <a:noFill/>
                </a:ln>
                <a:solidFill>
                  <a:schemeClr val="tx2">
                    <a:lumMod val="75000"/>
                  </a:schemeClr>
                </a:solidFill>
                <a:effectLst/>
                <a:uLnTx/>
                <a:uFillTx/>
                <a:latin typeface="+mn-lt"/>
                <a:ea typeface="+mn-ea"/>
                <a:cs typeface="+mn-cs"/>
              </a:rPr>
              <a:t>Συζήτηση</a:t>
            </a:r>
            <a:endParaRPr kumimoji="0" lang="el-GR" sz="3200" b="1" i="0" u="none" strike="noStrike" kern="1200" cap="none" spc="0" normalizeH="0" baseline="0" noProof="0" dirty="0" smtClean="0">
              <a:ln>
                <a:noFill/>
              </a:ln>
              <a:solidFill>
                <a:schemeClr val="tx2">
                  <a:lumMod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2 - Θέση περιεχομένου"/>
          <p:cNvSpPr>
            <a:spLocks noGrp="1"/>
          </p:cNvSpPr>
          <p:nvPr>
            <p:ph idx="1"/>
          </p:nvPr>
        </p:nvSpPr>
        <p:spPr>
          <a:xfrm>
            <a:off x="0" y="1142984"/>
            <a:ext cx="9144000" cy="4643470"/>
          </a:xfrm>
        </p:spPr>
        <p:txBody>
          <a:bodyPr/>
          <a:lstStyle/>
          <a:p>
            <a:pPr eaLnBrk="1" hangingPunct="1">
              <a:buFont typeface="Wingdings" pitchFamily="2" charset="2"/>
              <a:buChar char="Ø"/>
            </a:pPr>
            <a:endParaRPr lang="el-GR" sz="2400" dirty="0" smtClean="0"/>
          </a:p>
          <a:p>
            <a:pPr eaLnBrk="1" hangingPunct="1">
              <a:buFont typeface="Wingdings" pitchFamily="2" charset="2"/>
              <a:buChar char="Ø"/>
            </a:pPr>
            <a:endParaRPr lang="el-GR" sz="2400" dirty="0" smtClean="0"/>
          </a:p>
          <a:p>
            <a:pPr algn="ctr" eaLnBrk="1" hangingPunct="1">
              <a:buNone/>
            </a:pPr>
            <a:r>
              <a:rPr lang="el-GR" sz="2800" dirty="0" smtClean="0"/>
              <a:t>Τα αποτελέσματα είναι </a:t>
            </a:r>
            <a:r>
              <a:rPr lang="el-GR" sz="2800" b="1" dirty="0" smtClean="0"/>
              <a:t>συμβατά</a:t>
            </a:r>
            <a:r>
              <a:rPr lang="el-GR" sz="2800" dirty="0" smtClean="0"/>
              <a:t> με την </a:t>
            </a:r>
            <a:r>
              <a:rPr lang="el-GR" sz="2800" b="1" dirty="0" smtClean="0"/>
              <a:t>θεωρία της</a:t>
            </a:r>
            <a:endParaRPr lang="en-US" sz="2800" b="1" dirty="0" smtClean="0"/>
          </a:p>
          <a:p>
            <a:pPr algn="ctr" eaLnBrk="1" hangingPunct="1">
              <a:buNone/>
            </a:pPr>
            <a:r>
              <a:rPr lang="el-GR" sz="2800" b="1" dirty="0" smtClean="0"/>
              <a:t>Ισοτιμίας</a:t>
            </a:r>
            <a:r>
              <a:rPr lang="en-US" sz="2800" dirty="0" smtClean="0"/>
              <a:t>,</a:t>
            </a:r>
            <a:r>
              <a:rPr lang="en-US" sz="2800" b="1" dirty="0" smtClean="0"/>
              <a:t> </a:t>
            </a:r>
            <a:r>
              <a:rPr lang="el-GR" sz="2800" dirty="0" smtClean="0"/>
              <a:t>η οποία προβλέπει </a:t>
            </a:r>
          </a:p>
          <a:p>
            <a:pPr algn="ctr" eaLnBrk="1" hangingPunct="1">
              <a:buNone/>
            </a:pPr>
            <a:r>
              <a:rPr lang="el-GR" sz="2800" dirty="0" smtClean="0"/>
              <a:t>ότι η ανισοτιμία γενικότερα δεν είναι ανεκτή υποκειμενικά, </a:t>
            </a:r>
          </a:p>
          <a:p>
            <a:pPr algn="ctr" eaLnBrk="1" hangingPunct="1">
              <a:buNone/>
            </a:pPr>
            <a:r>
              <a:rPr lang="el-GR" sz="2800" dirty="0" smtClean="0"/>
              <a:t>οδηγεί σε κάποιου είδους δυσφορία για τη σχέση </a:t>
            </a:r>
          </a:p>
          <a:p>
            <a:pPr algn="ctr" eaLnBrk="1" hangingPunct="1">
              <a:buNone/>
            </a:pPr>
            <a:r>
              <a:rPr lang="el-GR" sz="2800" dirty="0" smtClean="0"/>
              <a:t>που μπορεί να καταλήξει σε απιστία για λόγους χειρισμού </a:t>
            </a:r>
          </a:p>
          <a:p>
            <a:pPr algn="ctr" eaLnBrk="1" hangingPunct="1">
              <a:buNone/>
            </a:pPr>
            <a:r>
              <a:rPr lang="el-GR" sz="2800" dirty="0" smtClean="0"/>
              <a:t>του/της συντρόφου ή για έξοδο από τη σχέση</a:t>
            </a:r>
          </a:p>
          <a:p>
            <a:pPr algn="ctr" eaLnBrk="1" hangingPunct="1">
              <a:buFont typeface="Arial" charset="0"/>
              <a:buNone/>
            </a:pPr>
            <a:endParaRPr lang="el-GR" sz="2400" dirty="0" smtClean="0"/>
          </a:p>
          <a:p>
            <a:pPr eaLnBrk="1" hangingPunct="1">
              <a:buFont typeface="Wingdings" pitchFamily="2" charset="2"/>
              <a:buChar char="Ø"/>
            </a:pPr>
            <a:endParaRPr lang="el-GR" sz="2400" dirty="0" smtClean="0"/>
          </a:p>
          <a:p>
            <a:pPr eaLnBrk="1" hangingPunct="1">
              <a:buFont typeface="Arial" charset="0"/>
              <a:buNone/>
            </a:pPr>
            <a:r>
              <a:rPr lang="el-GR" sz="2000" dirty="0" smtClean="0"/>
              <a:t> </a:t>
            </a:r>
            <a:endParaRPr lang="el-GR" sz="2400" dirty="0" smtClean="0"/>
          </a:p>
        </p:txBody>
      </p:sp>
      <p:sp>
        <p:nvSpPr>
          <p:cNvPr id="4" name="3 - Θέση αριθμού διαφάνειας"/>
          <p:cNvSpPr>
            <a:spLocks noGrp="1"/>
          </p:cNvSpPr>
          <p:nvPr>
            <p:ph type="sldNum" sz="quarter" idx="12"/>
          </p:nvPr>
        </p:nvSpPr>
        <p:spPr/>
        <p:txBody>
          <a:bodyPr/>
          <a:lstStyle/>
          <a:p>
            <a:pPr>
              <a:defRPr/>
            </a:pPr>
            <a:fld id="{8531806F-F89E-464D-A4A1-2D3736F1CDB2}" type="slidenum">
              <a:rPr lang="el-GR" smtClean="0"/>
              <a:pPr>
                <a:defRPr/>
              </a:pPr>
              <a:t>24</a:t>
            </a:fld>
            <a:endParaRPr lang="el-GR" dirty="0"/>
          </a:p>
        </p:txBody>
      </p:sp>
      <p:sp>
        <p:nvSpPr>
          <p:cNvPr id="5" name="1 - Τίτλος"/>
          <p:cNvSpPr txBox="1">
            <a:spLocks/>
          </p:cNvSpPr>
          <p:nvPr/>
        </p:nvSpPr>
        <p:spPr bwMode="auto">
          <a:xfrm>
            <a:off x="0" y="0"/>
            <a:ext cx="9144000" cy="908720"/>
          </a:xfrm>
          <a:prstGeom prst="rect">
            <a:avLst/>
          </a:prstGeom>
          <a:ln w="9525" cap="flat" cmpd="sng" algn="ctr">
            <a:solidFill>
              <a:schemeClr val="accent1">
                <a:shade val="95000"/>
                <a:satMod val="105000"/>
              </a:schemeClr>
            </a:solidFill>
            <a:prstDash val="solid"/>
            <a:miter lim="800000"/>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l-GR" sz="3200" b="1" i="0" u="none" strike="noStrike" kern="1200" cap="none" spc="0" normalizeH="0" baseline="0" noProof="0" smtClean="0">
                <a:ln>
                  <a:noFill/>
                </a:ln>
                <a:solidFill>
                  <a:schemeClr val="tx2">
                    <a:lumMod val="75000"/>
                  </a:schemeClr>
                </a:solidFill>
                <a:effectLst/>
                <a:uLnTx/>
                <a:uFillTx/>
                <a:latin typeface="+mn-lt"/>
                <a:ea typeface="+mn-ea"/>
                <a:cs typeface="+mn-cs"/>
              </a:rPr>
              <a:t>Συζήτηση</a:t>
            </a:r>
            <a:endParaRPr kumimoji="0" lang="el-GR" sz="3200" b="1" i="0" u="none" strike="noStrike" kern="1200" cap="none" spc="0" normalizeH="0" baseline="0" noProof="0" dirty="0" smtClean="0">
              <a:ln>
                <a:noFill/>
              </a:ln>
              <a:solidFill>
                <a:schemeClr val="tx2">
                  <a:lumMod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2 - Θέση περιεχομένου"/>
          <p:cNvSpPr>
            <a:spLocks noGrp="1"/>
          </p:cNvSpPr>
          <p:nvPr>
            <p:ph idx="1"/>
          </p:nvPr>
        </p:nvSpPr>
        <p:spPr>
          <a:xfrm>
            <a:off x="0" y="1000108"/>
            <a:ext cx="9144000" cy="5214974"/>
          </a:xfrm>
        </p:spPr>
        <p:txBody>
          <a:bodyPr/>
          <a:lstStyle/>
          <a:p>
            <a:pPr algn="ctr" eaLnBrk="1" hangingPunct="1">
              <a:buNone/>
            </a:pPr>
            <a:endParaRPr lang="en-US" sz="2800" dirty="0" smtClean="0"/>
          </a:p>
          <a:p>
            <a:pPr algn="ctr" eaLnBrk="1" hangingPunct="1">
              <a:buNone/>
            </a:pPr>
            <a:r>
              <a:rPr lang="el-GR" sz="2800" dirty="0" smtClean="0"/>
              <a:t>Η ισοτιμία συνδέεται με την απιστία </a:t>
            </a:r>
          </a:p>
          <a:p>
            <a:pPr algn="ctr" eaLnBrk="1" hangingPunct="1">
              <a:buNone/>
            </a:pPr>
            <a:r>
              <a:rPr lang="el-GR" sz="2800" dirty="0" smtClean="0"/>
              <a:t>κατά θεωρητικά αναμενόμενο τρόπο. </a:t>
            </a:r>
            <a:endParaRPr lang="en-US" sz="2800" dirty="0" smtClean="0"/>
          </a:p>
          <a:p>
            <a:pPr algn="ctr" eaLnBrk="1" hangingPunct="1">
              <a:buNone/>
            </a:pPr>
            <a:endParaRPr lang="el-GR" sz="2800" dirty="0" smtClean="0"/>
          </a:p>
          <a:p>
            <a:pPr algn="ctr" eaLnBrk="1" hangingPunct="1">
              <a:buNone/>
            </a:pPr>
            <a:r>
              <a:rPr lang="el-GR" sz="2800" dirty="0" smtClean="0"/>
              <a:t>Οι </a:t>
            </a:r>
            <a:r>
              <a:rPr lang="el-GR" sz="2800" b="1" dirty="0" smtClean="0"/>
              <a:t>ισορροπίες κόστους- οφέλους </a:t>
            </a:r>
            <a:r>
              <a:rPr lang="el-GR" sz="2800" dirty="0" smtClean="0"/>
              <a:t>μεταξύ των συντρόφων</a:t>
            </a:r>
            <a:r>
              <a:rPr lang="en-US" sz="2800" dirty="0" smtClean="0"/>
              <a:t> </a:t>
            </a:r>
            <a:r>
              <a:rPr lang="el-GR" sz="2800" dirty="0" smtClean="0"/>
              <a:t>είναι σημαντικές </a:t>
            </a:r>
            <a:endParaRPr lang="en-US" sz="2800" dirty="0" smtClean="0"/>
          </a:p>
          <a:p>
            <a:pPr algn="ctr" eaLnBrk="1" hangingPunct="1">
              <a:buNone/>
            </a:pPr>
            <a:r>
              <a:rPr lang="el-GR" sz="2800" dirty="0" smtClean="0"/>
              <a:t>για την διατήρηση ή την διάλυση </a:t>
            </a:r>
          </a:p>
          <a:p>
            <a:pPr algn="ctr" eaLnBrk="1" hangingPunct="1">
              <a:buNone/>
            </a:pPr>
            <a:r>
              <a:rPr lang="el-GR" sz="2800" dirty="0" smtClean="0"/>
              <a:t>των στενών διαπροσωπικών σχέσεων.</a:t>
            </a:r>
          </a:p>
        </p:txBody>
      </p:sp>
      <p:sp>
        <p:nvSpPr>
          <p:cNvPr id="4" name="3 - Θέση αριθμού διαφάνειας"/>
          <p:cNvSpPr>
            <a:spLocks noGrp="1"/>
          </p:cNvSpPr>
          <p:nvPr>
            <p:ph type="sldNum" sz="quarter" idx="12"/>
          </p:nvPr>
        </p:nvSpPr>
        <p:spPr/>
        <p:txBody>
          <a:bodyPr/>
          <a:lstStyle/>
          <a:p>
            <a:pPr>
              <a:defRPr/>
            </a:pPr>
            <a:fld id="{658652FB-8E67-41CB-AB95-80F414BD2730}" type="slidenum">
              <a:rPr lang="el-GR" smtClean="0"/>
              <a:pPr>
                <a:defRPr/>
              </a:pPr>
              <a:t>25</a:t>
            </a:fld>
            <a:endParaRPr lang="el-GR" dirty="0"/>
          </a:p>
        </p:txBody>
      </p:sp>
      <p:sp>
        <p:nvSpPr>
          <p:cNvPr id="5" name="1 - Τίτλος"/>
          <p:cNvSpPr txBox="1">
            <a:spLocks/>
          </p:cNvSpPr>
          <p:nvPr/>
        </p:nvSpPr>
        <p:spPr bwMode="auto">
          <a:xfrm>
            <a:off x="0" y="0"/>
            <a:ext cx="9144000" cy="908720"/>
          </a:xfrm>
          <a:prstGeom prst="rect">
            <a:avLst/>
          </a:prstGeom>
          <a:ln w="9525" cap="flat" cmpd="sng" algn="ctr">
            <a:solidFill>
              <a:schemeClr val="accent1">
                <a:shade val="95000"/>
                <a:satMod val="105000"/>
              </a:schemeClr>
            </a:solidFill>
            <a:prstDash val="solid"/>
            <a:miter lim="800000"/>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l-GR" sz="3200" b="1" i="0" u="none" strike="noStrike" kern="1200" cap="none" spc="0" normalizeH="0" baseline="0" noProof="0" dirty="0" smtClean="0">
                <a:ln>
                  <a:noFill/>
                </a:ln>
                <a:solidFill>
                  <a:schemeClr val="tx2">
                    <a:lumMod val="75000"/>
                  </a:schemeClr>
                </a:solidFill>
                <a:effectLst/>
                <a:uLnTx/>
                <a:uFillTx/>
                <a:latin typeface="+mn-lt"/>
                <a:ea typeface="+mn-ea"/>
                <a:cs typeface="+mn-cs"/>
              </a:rPr>
              <a:t>Συμπέρασμα</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412776"/>
            <a:ext cx="8892480" cy="5230934"/>
          </a:xfrm>
        </p:spPr>
        <p:txBody>
          <a:bodyPr rtlCol="0">
            <a:normAutofit/>
          </a:bodyPr>
          <a:lstStyle/>
          <a:p>
            <a:pPr eaLnBrk="1" fontAlgn="auto" hangingPunct="1">
              <a:spcAft>
                <a:spcPts val="0"/>
              </a:spcAft>
              <a:buFont typeface="Wingdings" pitchFamily="2" charset="2"/>
              <a:buChar char="Ø"/>
              <a:defRPr/>
            </a:pPr>
            <a:r>
              <a:rPr lang="el-GR" sz="2800" dirty="0" smtClean="0"/>
              <a:t> </a:t>
            </a:r>
            <a:r>
              <a:rPr lang="el-GR" sz="2400" dirty="0" smtClean="0"/>
              <a:t>Η θεωρία της Ισοτιμίας αναφέρεται στην τάση του ατόμου να συγκρίνει την αναλογία από τα οφέλη και κόστη που έχει σε μία</a:t>
            </a:r>
            <a:r>
              <a:rPr lang="en-US" sz="2400" dirty="0" smtClean="0"/>
              <a:t> </a:t>
            </a:r>
            <a:r>
              <a:rPr lang="el-GR" sz="2400" dirty="0" smtClean="0"/>
              <a:t>σχέση προς την αναλογία από τα οφέλη και κόστη που έχει ο/η σύντροφός του</a:t>
            </a:r>
          </a:p>
          <a:p>
            <a:pPr eaLnBrk="1" fontAlgn="auto" hangingPunct="1">
              <a:spcAft>
                <a:spcPts val="0"/>
              </a:spcAft>
              <a:buFont typeface="Wingdings" pitchFamily="2" charset="2"/>
              <a:buChar char="Ø"/>
              <a:defRPr/>
            </a:pPr>
            <a:endParaRPr lang="el-GR" sz="2800" dirty="0" smtClean="0"/>
          </a:p>
          <a:p>
            <a:pPr eaLnBrk="1" fontAlgn="auto" hangingPunct="1">
              <a:spcAft>
                <a:spcPts val="0"/>
              </a:spcAft>
              <a:buFont typeface="Arial" pitchFamily="34" charset="0"/>
              <a:buNone/>
              <a:defRPr/>
            </a:pPr>
            <a:endParaRPr lang="el-GR" sz="2800" dirty="0" smtClean="0"/>
          </a:p>
          <a:p>
            <a:pPr eaLnBrk="1" fontAlgn="auto" hangingPunct="1">
              <a:spcAft>
                <a:spcPts val="0"/>
              </a:spcAft>
              <a:buFont typeface="Wingdings" pitchFamily="2" charset="2"/>
              <a:buChar char="Ø"/>
              <a:defRPr/>
            </a:pPr>
            <a:r>
              <a:rPr lang="el-GR" sz="2800" dirty="0" smtClean="0"/>
              <a:t> </a:t>
            </a:r>
            <a:r>
              <a:rPr lang="el-GR" sz="2000" dirty="0" smtClean="0"/>
              <a:t>Όταν </a:t>
            </a:r>
            <a:r>
              <a:rPr lang="el-GR" sz="2000" u="sng" dirty="0" smtClean="0"/>
              <a:t>η αναλογία </a:t>
            </a:r>
            <a:r>
              <a:rPr lang="el-GR" sz="2000" dirty="0" smtClean="0"/>
              <a:t>των ανταλλασσόμενων αγαθών είναι ίση τότε η σχέση θεωρείται ισότιμη</a:t>
            </a:r>
          </a:p>
          <a:p>
            <a:pPr eaLnBrk="1" fontAlgn="auto" hangingPunct="1">
              <a:spcAft>
                <a:spcPts val="0"/>
              </a:spcAft>
              <a:buFont typeface="Wingdings" pitchFamily="2" charset="2"/>
              <a:buChar char="Ø"/>
              <a:defRPr/>
            </a:pPr>
            <a:r>
              <a:rPr lang="el-GR" sz="2000" dirty="0"/>
              <a:t> </a:t>
            </a:r>
            <a:r>
              <a:rPr lang="el-GR" sz="2000" dirty="0" smtClean="0"/>
              <a:t>Όταν </a:t>
            </a:r>
            <a:r>
              <a:rPr lang="el-GR" sz="2000" dirty="0"/>
              <a:t>ο ένας σύντροφος δίνει περισσότερα στη σχέση και παίρνει </a:t>
            </a:r>
            <a:r>
              <a:rPr lang="el-GR" sz="2000" dirty="0" smtClean="0"/>
              <a:t>λιγότερα τότε η σχέση θεωρείται ανισότιμη και ο σύντροφος </a:t>
            </a:r>
            <a:r>
              <a:rPr lang="el-GR" sz="2000" u="sng" dirty="0" err="1" smtClean="0"/>
              <a:t>υποωφελημένος</a:t>
            </a:r>
            <a:endParaRPr lang="el-GR" sz="2000" dirty="0" smtClean="0"/>
          </a:p>
          <a:p>
            <a:pPr eaLnBrk="1" fontAlgn="auto" hangingPunct="1">
              <a:spcAft>
                <a:spcPts val="0"/>
              </a:spcAft>
              <a:buFont typeface="Wingdings" pitchFamily="2" charset="2"/>
              <a:buChar char="Ø"/>
              <a:defRPr/>
            </a:pPr>
            <a:r>
              <a:rPr lang="el-GR" sz="2000" dirty="0" smtClean="0"/>
              <a:t> Όταν ο σύντροφος </a:t>
            </a:r>
            <a:r>
              <a:rPr lang="el-GR" sz="2000" dirty="0"/>
              <a:t>παίρνει περισσότερα και δίνει </a:t>
            </a:r>
            <a:r>
              <a:rPr lang="el-GR" sz="2000" dirty="0" smtClean="0"/>
              <a:t>λιγότερα η σχέση θεωρείται πάλι ανισότιμη ενώ ο σύντροφος </a:t>
            </a:r>
            <a:r>
              <a:rPr lang="el-GR" sz="2000" u="sng" dirty="0" smtClean="0"/>
              <a:t>υπερωφελημένος</a:t>
            </a:r>
            <a:endParaRPr lang="el-GR" sz="2000" dirty="0"/>
          </a:p>
        </p:txBody>
      </p:sp>
      <p:grpSp>
        <p:nvGrpSpPr>
          <p:cNvPr id="2" name="Group 6"/>
          <p:cNvGrpSpPr>
            <a:grpSpLocks/>
          </p:cNvGrpSpPr>
          <p:nvPr/>
        </p:nvGrpSpPr>
        <p:grpSpPr bwMode="auto">
          <a:xfrm>
            <a:off x="2483768" y="3140968"/>
            <a:ext cx="4033837" cy="584200"/>
            <a:chOff x="1296" y="2478"/>
            <a:chExt cx="2541" cy="551"/>
          </a:xfrm>
        </p:grpSpPr>
        <p:graphicFrame>
          <p:nvGraphicFramePr>
            <p:cNvPr id="1026" name="Object 2"/>
            <p:cNvGraphicFramePr>
              <a:graphicFrameLocks noChangeAspect="1"/>
            </p:cNvGraphicFramePr>
            <p:nvPr/>
          </p:nvGraphicFramePr>
          <p:xfrm>
            <a:off x="2556" y="2613"/>
            <a:ext cx="188" cy="356"/>
          </p:xfrm>
          <a:graphic>
            <a:graphicData uri="http://schemas.openxmlformats.org/presentationml/2006/ole">
              <mc:AlternateContent xmlns:mc="http://schemas.openxmlformats.org/markup-compatibility/2006">
                <mc:Choice xmlns:v="urn:schemas-microsoft-com:vml" Requires="v">
                  <p:oleObj spid="_x0000_s1027" name="Εξίσωση" r:id="rId4" imgW="126720" imgH="241200" progId="Equation.3">
                    <p:embed/>
                  </p:oleObj>
                </mc:Choice>
                <mc:Fallback>
                  <p:oleObj name="Εξίσωση" r:id="rId4" imgW="126720" imgH="241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6" y="2613"/>
                          <a:ext cx="188" cy="356"/>
                        </a:xfrm>
                        <a:prstGeom prst="rect">
                          <a:avLst/>
                        </a:prstGeom>
                        <a:noFill/>
                        <a:ln>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bg1"/>
                              </a:solidFill>
                              <a:miter lim="800000"/>
                              <a:headEnd/>
                              <a:tailEnd/>
                            </a14:hiddenLine>
                          </a:ext>
                        </a:extLst>
                      </p:spPr>
                    </p:pic>
                  </p:oleObj>
                </mc:Fallback>
              </mc:AlternateContent>
            </a:graphicData>
          </a:graphic>
        </p:graphicFrame>
        <p:sp>
          <p:nvSpPr>
            <p:cNvPr id="1032" name="Text Box 8"/>
            <p:cNvSpPr txBox="1">
              <a:spLocks noChangeArrowheads="1"/>
            </p:cNvSpPr>
            <p:nvPr/>
          </p:nvSpPr>
          <p:spPr bwMode="auto">
            <a:xfrm>
              <a:off x="1341" y="2478"/>
              <a:ext cx="2496" cy="494"/>
            </a:xfrm>
            <a:prstGeom prst="rect">
              <a:avLst/>
            </a:prstGeom>
            <a:noFill/>
            <a:ln w="12700" cap="sq">
              <a:noFill/>
              <a:miter lim="800000"/>
              <a:headEnd type="none" w="sm" len="sm"/>
              <a:tailEnd type="none" w="sm" len="sm"/>
            </a:ln>
          </p:spPr>
          <p:txBody>
            <a:bodyPr>
              <a:spAutoFit/>
            </a:bodyPr>
            <a:lstStyle/>
            <a:p>
              <a:pPr>
                <a:spcBef>
                  <a:spcPct val="50000"/>
                </a:spcBef>
              </a:pPr>
              <a:r>
                <a:rPr lang="el-GR"/>
                <a:t>οφέλη ενός 	οφέλη άλλου</a:t>
              </a:r>
            </a:p>
            <a:p>
              <a:pPr>
                <a:spcBef>
                  <a:spcPct val="50000"/>
                </a:spcBef>
              </a:pPr>
              <a:r>
                <a:rPr lang="el-GR"/>
                <a:t>κόστη ενός</a:t>
              </a:r>
              <a:r>
                <a:rPr lang="el-GR">
                  <a:solidFill>
                    <a:srgbClr val="FFFF66"/>
                  </a:solidFill>
                </a:rPr>
                <a:t>	</a:t>
              </a:r>
              <a:r>
                <a:rPr lang="el-GR"/>
                <a:t>κόστη άλλου</a:t>
              </a:r>
            </a:p>
          </p:txBody>
        </p:sp>
        <p:sp>
          <p:nvSpPr>
            <p:cNvPr id="7" name="Line 9"/>
            <p:cNvSpPr>
              <a:spLocks noChangeShapeType="1"/>
            </p:cNvSpPr>
            <p:nvPr/>
          </p:nvSpPr>
          <p:spPr bwMode="auto">
            <a:xfrm>
              <a:off x="1296" y="2882"/>
              <a:ext cx="912" cy="0"/>
            </a:xfrm>
            <a:prstGeom prst="line">
              <a:avLst/>
            </a:prstGeom>
            <a:ln>
              <a:headEnd type="none" w="sm" len="sm"/>
              <a:tailEnd type="none" w="sm" len="sm"/>
            </a:ln>
          </p:spPr>
          <p:style>
            <a:lnRef idx="2">
              <a:schemeClr val="dk1"/>
            </a:lnRef>
            <a:fillRef idx="0">
              <a:schemeClr val="dk1"/>
            </a:fillRef>
            <a:effectRef idx="1">
              <a:schemeClr val="dk1"/>
            </a:effectRef>
            <a:fontRef idx="minor">
              <a:schemeClr val="tx1"/>
            </a:fontRef>
          </p:style>
          <p:txBody>
            <a:bodyPr wrap="none"/>
            <a:lstStyle/>
            <a:p>
              <a:pPr fontAlgn="auto">
                <a:spcBef>
                  <a:spcPts val="0"/>
                </a:spcBef>
                <a:spcAft>
                  <a:spcPts val="0"/>
                </a:spcAft>
                <a:defRPr/>
              </a:pPr>
              <a:endParaRPr lang="el-GR"/>
            </a:p>
          </p:txBody>
        </p:sp>
        <p:sp>
          <p:nvSpPr>
            <p:cNvPr id="1034" name="Text Box 11"/>
            <p:cNvSpPr txBox="1">
              <a:spLocks noChangeArrowheads="1"/>
            </p:cNvSpPr>
            <p:nvPr/>
          </p:nvSpPr>
          <p:spPr bwMode="auto">
            <a:xfrm>
              <a:off x="2241" y="2680"/>
              <a:ext cx="255" cy="349"/>
            </a:xfrm>
            <a:prstGeom prst="rect">
              <a:avLst/>
            </a:prstGeom>
            <a:noFill/>
            <a:ln w="12700" cap="sq">
              <a:noFill/>
              <a:miter lim="800000"/>
              <a:headEnd type="none" w="sm" len="sm"/>
              <a:tailEnd type="none" w="sm" len="sm"/>
            </a:ln>
          </p:spPr>
          <p:txBody>
            <a:bodyPr>
              <a:spAutoFit/>
            </a:bodyPr>
            <a:lstStyle/>
            <a:p>
              <a:r>
                <a:rPr lang="en-US" dirty="0">
                  <a:latin typeface="Calibri" pitchFamily="34" charset="0"/>
                </a:rPr>
                <a:t>Vs</a:t>
              </a:r>
              <a:endParaRPr lang="el-GR" dirty="0">
                <a:latin typeface="Calibri" pitchFamily="34" charset="0"/>
              </a:endParaRPr>
            </a:p>
          </p:txBody>
        </p:sp>
      </p:grpSp>
      <p:sp>
        <p:nvSpPr>
          <p:cNvPr id="10" name="Line 9"/>
          <p:cNvSpPr>
            <a:spLocks noChangeShapeType="1"/>
          </p:cNvSpPr>
          <p:nvPr/>
        </p:nvSpPr>
        <p:spPr bwMode="auto">
          <a:xfrm>
            <a:off x="4427984" y="3573016"/>
            <a:ext cx="1447800" cy="0"/>
          </a:xfrm>
          <a:prstGeom prst="line">
            <a:avLst/>
          </a:prstGeom>
          <a:ln>
            <a:headEnd type="none" w="sm" len="sm"/>
            <a:tailEnd type="none" w="sm" len="sm"/>
          </a:ln>
        </p:spPr>
        <p:style>
          <a:lnRef idx="2">
            <a:schemeClr val="dk1"/>
          </a:lnRef>
          <a:fillRef idx="0">
            <a:schemeClr val="dk1"/>
          </a:fillRef>
          <a:effectRef idx="1">
            <a:schemeClr val="dk1"/>
          </a:effectRef>
          <a:fontRef idx="minor">
            <a:schemeClr val="tx1"/>
          </a:fontRef>
        </p:style>
        <p:txBody>
          <a:bodyPr wrap="none"/>
          <a:lstStyle/>
          <a:p>
            <a:pPr fontAlgn="auto">
              <a:spcBef>
                <a:spcPts val="0"/>
              </a:spcBef>
              <a:spcAft>
                <a:spcPts val="0"/>
              </a:spcAft>
              <a:defRPr/>
            </a:pPr>
            <a:endParaRPr lang="el-GR"/>
          </a:p>
        </p:txBody>
      </p:sp>
      <p:sp>
        <p:nvSpPr>
          <p:cNvPr id="11" name="10 - Θέση αριθμού διαφάνειας"/>
          <p:cNvSpPr>
            <a:spLocks noGrp="1"/>
          </p:cNvSpPr>
          <p:nvPr>
            <p:ph type="sldNum" sz="quarter" idx="12"/>
          </p:nvPr>
        </p:nvSpPr>
        <p:spPr/>
        <p:txBody>
          <a:bodyPr/>
          <a:lstStyle/>
          <a:p>
            <a:pPr>
              <a:defRPr/>
            </a:pPr>
            <a:fld id="{68D69C5C-6764-4FB6-8DE8-82ABEA4721EB}" type="slidenum">
              <a:rPr lang="el-GR" smtClean="0"/>
              <a:pPr>
                <a:defRPr/>
              </a:pPr>
              <a:t>3</a:t>
            </a:fld>
            <a:endParaRPr lang="el-GR" dirty="0"/>
          </a:p>
        </p:txBody>
      </p:sp>
      <p:sp>
        <p:nvSpPr>
          <p:cNvPr id="12" name="1 - Τίτλος"/>
          <p:cNvSpPr txBox="1">
            <a:spLocks/>
          </p:cNvSpPr>
          <p:nvPr/>
        </p:nvSpPr>
        <p:spPr bwMode="auto">
          <a:xfrm>
            <a:off x="0" y="0"/>
            <a:ext cx="9144000" cy="11430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ctr" anchorCtr="0" compatLnSpc="1">
            <a:prstTxWarp prst="textNoShape">
              <a:avLst/>
            </a:prstTxWarp>
            <a:normAutofit/>
          </a:bodyPr>
          <a:lstStyle/>
          <a:p>
            <a:pPr marL="0" marR="0" lvl="0" indent="0" algn="ctr" defTabSz="914400" fontAlgn="auto" latinLnBrk="0">
              <a:lnSpc>
                <a:spcPct val="100000"/>
              </a:lnSpc>
              <a:spcAft>
                <a:spcPts val="0"/>
              </a:spcAft>
              <a:buClrTx/>
              <a:buSzTx/>
              <a:buFontTx/>
              <a:buNone/>
              <a:tabLst/>
              <a:defRPr/>
            </a:pPr>
            <a:r>
              <a:rPr lang="el-GR" sz="3600" b="1" dirty="0" smtClean="0">
                <a:solidFill>
                  <a:schemeClr val="tx2">
                    <a:lumMod val="75000"/>
                  </a:schemeClr>
                </a:solidFill>
              </a:rPr>
              <a:t>Η θεωρία της ισοτιμίας</a:t>
            </a:r>
            <a:endParaRPr lang="el-GR" sz="3600" b="1" dirty="0">
              <a:solidFill>
                <a:schemeClr val="tx2">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143000"/>
          </a:xfr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defRPr/>
            </a:pPr>
            <a:r>
              <a:rPr lang="el-GR" sz="3600" b="1" dirty="0" smtClean="0">
                <a:solidFill>
                  <a:schemeClr val="tx2">
                    <a:lumMod val="75000"/>
                  </a:schemeClr>
                </a:solidFill>
                <a:latin typeface="+mn-lt"/>
                <a:ea typeface="+mn-ea"/>
                <a:cs typeface="+mn-cs"/>
              </a:rPr>
              <a:t>Η Θεωρία της Ισοτιμίας και τα αποτελέσματα απ’ τη σχέση</a:t>
            </a:r>
            <a:endParaRPr lang="el-GR" sz="3600" b="1" dirty="0">
              <a:solidFill>
                <a:schemeClr val="tx2">
                  <a:lumMod val="75000"/>
                </a:schemeClr>
              </a:solidFill>
              <a:latin typeface="+mn-lt"/>
              <a:ea typeface="+mn-ea"/>
              <a:cs typeface="+mn-cs"/>
            </a:endParaRPr>
          </a:p>
        </p:txBody>
      </p:sp>
      <p:sp>
        <p:nvSpPr>
          <p:cNvPr id="5123" name="2 - Θέση περιεχομένου"/>
          <p:cNvSpPr>
            <a:spLocks noGrp="1"/>
          </p:cNvSpPr>
          <p:nvPr>
            <p:ph idx="1"/>
          </p:nvPr>
        </p:nvSpPr>
        <p:spPr>
          <a:xfrm>
            <a:off x="428596" y="1285860"/>
            <a:ext cx="8229600" cy="5357850"/>
          </a:xfrm>
        </p:spPr>
        <p:txBody>
          <a:bodyPr/>
          <a:lstStyle/>
          <a:p>
            <a:pPr eaLnBrk="1" hangingPunct="1">
              <a:buFont typeface="Wingdings" pitchFamily="2" charset="2"/>
              <a:buChar char="Ø"/>
            </a:pPr>
            <a:r>
              <a:rPr lang="el-GR" dirty="0" smtClean="0"/>
              <a:t> Η αντίληψη της ισοτιμίας από το άτομο οδηγεί σε ορισμένες συνέπειες για την σχέση, όπως είναι:</a:t>
            </a:r>
          </a:p>
          <a:p>
            <a:pPr eaLnBrk="1" hangingPunct="1">
              <a:buNone/>
            </a:pPr>
            <a:endParaRPr lang="el-GR" sz="1800" dirty="0" smtClean="0"/>
          </a:p>
          <a:p>
            <a:pPr lvl="2" eaLnBrk="1" hangingPunct="1">
              <a:buFont typeface="Wingdings" pitchFamily="2" charset="2"/>
              <a:buChar char="q"/>
            </a:pPr>
            <a:r>
              <a:rPr lang="el-GR" sz="1800" dirty="0" smtClean="0"/>
              <a:t> </a:t>
            </a:r>
            <a:r>
              <a:rPr lang="el-GR" sz="2000" dirty="0" smtClean="0"/>
              <a:t>η σταθερότητα και η μακροβιότητα της σχέσης</a:t>
            </a:r>
            <a:endParaRPr lang="en-US" sz="2000" dirty="0" smtClean="0"/>
          </a:p>
          <a:p>
            <a:pPr lvl="2" eaLnBrk="1" hangingPunct="1">
              <a:buNone/>
            </a:pPr>
            <a:endParaRPr lang="el-GR" sz="2000" dirty="0" smtClean="0"/>
          </a:p>
          <a:p>
            <a:pPr lvl="2" eaLnBrk="1" hangingPunct="1">
              <a:buFont typeface="Wingdings" pitchFamily="2" charset="2"/>
              <a:buChar char="q"/>
            </a:pPr>
            <a:r>
              <a:rPr lang="el-GR" sz="2000" dirty="0" smtClean="0"/>
              <a:t> ικανοποίηση (συναισθηματική, σεξουαλική) για την σχέση και τον σύντροφο</a:t>
            </a:r>
          </a:p>
          <a:p>
            <a:pPr lvl="2" eaLnBrk="1" hangingPunct="1">
              <a:buNone/>
            </a:pPr>
            <a:endParaRPr lang="el-GR" sz="1600" dirty="0" smtClean="0"/>
          </a:p>
          <a:p>
            <a:pPr lvl="2" eaLnBrk="1" hangingPunct="1">
              <a:buFont typeface="Wingdings" pitchFamily="2" charset="2"/>
              <a:buChar char="q"/>
            </a:pPr>
            <a:r>
              <a:rPr lang="el-GR" sz="2000" dirty="0" smtClean="0"/>
              <a:t> ποικίλα συναισθήματα (π.χ.  ευχαρίστηση, πληρότητα, εγγύτητα αλλά και άγχος, θυμό, ενοχή, θλίψη, αποστασιοποίηση)</a:t>
            </a:r>
          </a:p>
          <a:p>
            <a:pPr lvl="2" eaLnBrk="1" hangingPunct="1">
              <a:buNone/>
            </a:pPr>
            <a:endParaRPr lang="el-GR" sz="1600" dirty="0" smtClean="0"/>
          </a:p>
          <a:p>
            <a:pPr lvl="2" eaLnBrk="1" hangingPunct="1">
              <a:buFont typeface="Wingdings" pitchFamily="2" charset="2"/>
              <a:buChar char="q"/>
            </a:pPr>
            <a:r>
              <a:rPr lang="el-GR" sz="2000" dirty="0" smtClean="0"/>
              <a:t> διατήρηση ή διάλυση της σχέσης (σταθερή ικανοποίηση, συγκρούσεις, προδοσία ή απιστία)</a:t>
            </a:r>
          </a:p>
        </p:txBody>
      </p:sp>
      <p:sp>
        <p:nvSpPr>
          <p:cNvPr id="4" name="3 - Θέση αριθμού διαφάνειας"/>
          <p:cNvSpPr>
            <a:spLocks noGrp="1"/>
          </p:cNvSpPr>
          <p:nvPr>
            <p:ph type="sldNum" sz="quarter" idx="12"/>
          </p:nvPr>
        </p:nvSpPr>
        <p:spPr/>
        <p:txBody>
          <a:bodyPr/>
          <a:lstStyle/>
          <a:p>
            <a:pPr>
              <a:defRPr/>
            </a:pPr>
            <a:fld id="{893D8938-ABDA-4EE7-9DAB-884C628E7624}" type="slidenum">
              <a:rPr lang="el-GR" smtClean="0"/>
              <a:pPr>
                <a:defRPr/>
              </a:pPr>
              <a:t>4</a:t>
            </a:fld>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a:xfrm>
            <a:off x="0" y="0"/>
            <a:ext cx="9144000" cy="1143000"/>
          </a:xfrm>
        </p:spPr>
        <p:style>
          <a:lnRef idx="1">
            <a:schemeClr val="accent1"/>
          </a:lnRef>
          <a:fillRef idx="2">
            <a:schemeClr val="accent1"/>
          </a:fillRef>
          <a:effectRef idx="1">
            <a:schemeClr val="accent1"/>
          </a:effectRef>
          <a:fontRef idx="minor">
            <a:schemeClr val="dk1"/>
          </a:fontRef>
        </p:style>
        <p:txBody>
          <a:bodyPr/>
          <a:lstStyle/>
          <a:p>
            <a:pPr eaLnBrk="1" hangingPunct="1"/>
            <a:r>
              <a:rPr lang="el-GR" sz="3200" b="1" dirty="0" smtClean="0">
                <a:solidFill>
                  <a:schemeClr val="tx2">
                    <a:lumMod val="75000"/>
                  </a:schemeClr>
                </a:solidFill>
                <a:latin typeface="+mn-lt"/>
                <a:ea typeface="+mn-ea"/>
                <a:cs typeface="+mn-cs"/>
              </a:rPr>
              <a:t>Θεωρία</a:t>
            </a:r>
            <a:r>
              <a:rPr lang="el-GR" dirty="0" smtClean="0"/>
              <a:t> </a:t>
            </a:r>
            <a:r>
              <a:rPr lang="el-GR" sz="3200" b="1" dirty="0" smtClean="0">
                <a:solidFill>
                  <a:schemeClr val="tx2">
                    <a:lumMod val="75000"/>
                  </a:schemeClr>
                </a:solidFill>
                <a:latin typeface="+mn-lt"/>
                <a:ea typeface="+mn-ea"/>
                <a:cs typeface="+mn-cs"/>
              </a:rPr>
              <a:t>Ισοτιμίας και ικανοποίηση</a:t>
            </a:r>
          </a:p>
        </p:txBody>
      </p:sp>
      <p:sp>
        <p:nvSpPr>
          <p:cNvPr id="6147" name="2 - Θέση περιεχομένου"/>
          <p:cNvSpPr>
            <a:spLocks noGrp="1"/>
          </p:cNvSpPr>
          <p:nvPr>
            <p:ph idx="1"/>
          </p:nvPr>
        </p:nvSpPr>
        <p:spPr>
          <a:xfrm>
            <a:off x="0" y="5949280"/>
            <a:ext cx="9144000" cy="764704"/>
          </a:xfrm>
        </p:spPr>
        <p:txBody>
          <a:bodyPr/>
          <a:lstStyle/>
          <a:p>
            <a:pPr lvl="2" algn="ctr" eaLnBrk="1" hangingPunct="1">
              <a:buNone/>
            </a:pPr>
            <a:r>
              <a:rPr lang="el-GR" sz="1400" dirty="0" smtClean="0"/>
              <a:t> </a:t>
            </a:r>
            <a:r>
              <a:rPr lang="el-GR" sz="1800" dirty="0" smtClean="0"/>
              <a:t>Η σεξουαλική ικανοποίηση σχετίζεται επίσης και με παράγοντες μη σεξουαλικής  διάστασης (π.χ. ψυχολογική εγγύτητα, αλληλεξάρτηση)</a:t>
            </a:r>
            <a:endParaRPr lang="el-GR" sz="1600" dirty="0" smtClean="0"/>
          </a:p>
        </p:txBody>
      </p:sp>
      <p:sp>
        <p:nvSpPr>
          <p:cNvPr id="4" name="3 - Θέση αριθμού διαφάνειας"/>
          <p:cNvSpPr>
            <a:spLocks noGrp="1"/>
          </p:cNvSpPr>
          <p:nvPr>
            <p:ph type="sldNum" sz="quarter" idx="12"/>
          </p:nvPr>
        </p:nvSpPr>
        <p:spPr/>
        <p:txBody>
          <a:bodyPr/>
          <a:lstStyle/>
          <a:p>
            <a:pPr>
              <a:defRPr/>
            </a:pPr>
            <a:fld id="{CD5DEFF7-9D8C-4F13-9A70-91EDD5FC6915}" type="slidenum">
              <a:rPr lang="el-GR" smtClean="0"/>
              <a:pPr>
                <a:defRPr/>
              </a:pPr>
              <a:t>5</a:t>
            </a:fld>
            <a:endParaRPr lang="el-GR" dirty="0"/>
          </a:p>
        </p:txBody>
      </p:sp>
      <p:sp>
        <p:nvSpPr>
          <p:cNvPr id="5" name="Rounded Rectangle 4"/>
          <p:cNvSpPr/>
          <p:nvPr/>
        </p:nvSpPr>
        <p:spPr>
          <a:xfrm>
            <a:off x="1115616" y="1844824"/>
            <a:ext cx="2952328" cy="3960440"/>
          </a:xfrm>
          <a:prstGeom prst="roundRect">
            <a:avLst/>
          </a:prstGeom>
          <a:solidFill>
            <a:schemeClr val="accent1">
              <a:alpha val="15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solidFill>
                  <a:schemeClr val="tx1"/>
                </a:solidFill>
              </a:rPr>
              <a:t>Η ισοτιμία δημιουργεί συναισθηματική ικανοποίηση (π.χ. συναισθήματα εμπιστοσύνης, οικειότητας και ζεστασιάς).</a:t>
            </a:r>
            <a:endParaRPr lang="el-GR" sz="2400" dirty="0">
              <a:solidFill>
                <a:schemeClr val="tx1"/>
              </a:solidFill>
            </a:endParaRPr>
          </a:p>
        </p:txBody>
      </p:sp>
      <p:sp>
        <p:nvSpPr>
          <p:cNvPr id="6" name="Rounded Rectangle 5"/>
          <p:cNvSpPr/>
          <p:nvPr/>
        </p:nvSpPr>
        <p:spPr>
          <a:xfrm>
            <a:off x="5076056" y="1844824"/>
            <a:ext cx="2952328" cy="3888432"/>
          </a:xfrm>
          <a:prstGeom prst="roundRect">
            <a:avLst/>
          </a:prstGeom>
          <a:solidFill>
            <a:schemeClr val="accent1">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solidFill>
                  <a:schemeClr val="tx1"/>
                </a:solidFill>
              </a:rPr>
              <a:t>Η ισοτιμία δημιουργεί γενική σεξουαλική ικανοποίηση ( όταν οι σεξουαλικές ανταμοιβές είναι υψηλές/ όταν τα σεξουαλικά κόστη είναι χαμηλά)</a:t>
            </a:r>
          </a:p>
          <a:p>
            <a:pPr algn="ctr"/>
            <a:endParaRPr lang="el-G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2 - Θέση περιεχομένου"/>
          <p:cNvSpPr>
            <a:spLocks noGrp="1"/>
          </p:cNvSpPr>
          <p:nvPr>
            <p:ph idx="1"/>
          </p:nvPr>
        </p:nvSpPr>
        <p:spPr>
          <a:xfrm>
            <a:off x="457200" y="1600200"/>
            <a:ext cx="8229600" cy="5069160"/>
          </a:xfrm>
        </p:spPr>
        <p:txBody>
          <a:bodyPr/>
          <a:lstStyle/>
          <a:p>
            <a:pPr eaLnBrk="1" hangingPunct="1">
              <a:buFont typeface="Wingdings" pitchFamily="2" charset="2"/>
              <a:buChar char="Ø"/>
            </a:pPr>
            <a:r>
              <a:rPr lang="el-GR" sz="2800" dirty="0" smtClean="0"/>
              <a:t>Η αντίληψη ισοτιμίας (ισότιμος, </a:t>
            </a:r>
            <a:r>
              <a:rPr lang="el-GR" sz="2800" dirty="0" err="1" smtClean="0"/>
              <a:t>υπερωφελημένος</a:t>
            </a:r>
            <a:r>
              <a:rPr lang="el-GR" sz="2800" dirty="0" smtClean="0"/>
              <a:t>, </a:t>
            </a:r>
            <a:r>
              <a:rPr lang="el-GR" sz="2800" dirty="0" err="1" smtClean="0"/>
              <a:t>υποωφελημένος</a:t>
            </a:r>
            <a:r>
              <a:rPr lang="el-GR" sz="2800" dirty="0" smtClean="0"/>
              <a:t>) επηρεάζει τις προηγούμενες διαστάσεις της ικανοποίησης</a:t>
            </a:r>
          </a:p>
          <a:p>
            <a:pPr eaLnBrk="1" hangingPunct="1">
              <a:buNone/>
            </a:pPr>
            <a:endParaRPr lang="el-GR" sz="2800" dirty="0" smtClean="0"/>
          </a:p>
          <a:p>
            <a:pPr eaLnBrk="1" hangingPunct="1">
              <a:buFont typeface="Wingdings" pitchFamily="2" charset="2"/>
              <a:buChar char="Ø"/>
            </a:pPr>
            <a:r>
              <a:rPr lang="el-GR" sz="2800" dirty="0" smtClean="0"/>
              <a:t>Θεωρία Ισοτιμίας → όταν τα άτομα βρίσκονται σε μία ανισότιμη σχέση, τείνουν να νιώθουν δυσαρέσκεια.</a:t>
            </a:r>
          </a:p>
          <a:p>
            <a:pPr lvl="1" eaLnBrk="1" hangingPunct="1">
              <a:buFont typeface="Wingdings" pitchFamily="2" charset="2"/>
              <a:buChar char="ü"/>
            </a:pPr>
            <a:r>
              <a:rPr lang="el-GR" sz="2400" dirty="0" smtClean="0"/>
              <a:t>Όσο περισσότερη ανισότιμη θεωρείται η σχέση, τόσο μεγαλύτερη δυσφορία και δυσαρέσκεια θα αισθάνονται.</a:t>
            </a:r>
          </a:p>
          <a:p>
            <a:pPr lvl="2" eaLnBrk="1" hangingPunct="1">
              <a:buFont typeface="Wingdings" pitchFamily="2" charset="2"/>
              <a:buChar char="q"/>
            </a:pPr>
            <a:r>
              <a:rPr lang="el-GR" sz="2000" dirty="0" err="1" smtClean="0"/>
              <a:t>Υπερωφελημένα</a:t>
            </a:r>
            <a:r>
              <a:rPr lang="el-GR" sz="2000" dirty="0" smtClean="0"/>
              <a:t> άτομα → αίσθημα ενοχής</a:t>
            </a:r>
          </a:p>
          <a:p>
            <a:pPr lvl="2" eaLnBrk="1" hangingPunct="1">
              <a:buFont typeface="Arial" charset="0"/>
              <a:buNone/>
            </a:pPr>
            <a:r>
              <a:rPr lang="el-GR" sz="2000" dirty="0" smtClean="0"/>
              <a:t>    </a:t>
            </a:r>
            <a:r>
              <a:rPr lang="el-GR" sz="2000" dirty="0" err="1" smtClean="0"/>
              <a:t>Υποωφελημένα</a:t>
            </a:r>
            <a:r>
              <a:rPr lang="el-GR" sz="2000" dirty="0" smtClean="0"/>
              <a:t> άτομα → αίσθημα θυμού/δυσαρέσκειας</a:t>
            </a:r>
          </a:p>
          <a:p>
            <a:pPr eaLnBrk="1" hangingPunct="1">
              <a:buFont typeface="Arial" charset="0"/>
              <a:buNone/>
            </a:pPr>
            <a:endParaRPr lang="el-GR" dirty="0" smtClean="0"/>
          </a:p>
        </p:txBody>
      </p:sp>
      <p:sp>
        <p:nvSpPr>
          <p:cNvPr id="4" name="3 - Θέση αριθμού διαφάνειας"/>
          <p:cNvSpPr>
            <a:spLocks noGrp="1"/>
          </p:cNvSpPr>
          <p:nvPr>
            <p:ph type="sldNum" sz="quarter" idx="12"/>
          </p:nvPr>
        </p:nvSpPr>
        <p:spPr/>
        <p:txBody>
          <a:bodyPr/>
          <a:lstStyle/>
          <a:p>
            <a:pPr>
              <a:defRPr/>
            </a:pPr>
            <a:fld id="{FC0181CF-D0BB-4715-B367-08A47C3264B3}" type="slidenum">
              <a:rPr lang="el-GR" smtClean="0"/>
              <a:pPr>
                <a:defRPr/>
              </a:pPr>
              <a:t>6</a:t>
            </a:fld>
            <a:endParaRPr lang="el-GR" dirty="0"/>
          </a:p>
        </p:txBody>
      </p:sp>
      <p:sp>
        <p:nvSpPr>
          <p:cNvPr id="6" name="1 - Τίτλος"/>
          <p:cNvSpPr>
            <a:spLocks noGrp="1"/>
          </p:cNvSpPr>
          <p:nvPr>
            <p:ph type="title"/>
          </p:nvPr>
        </p:nvSpPr>
        <p:spPr>
          <a:xfrm>
            <a:off x="0" y="0"/>
            <a:ext cx="9144000" cy="1143000"/>
          </a:xfrm>
        </p:spPr>
        <p:style>
          <a:lnRef idx="1">
            <a:schemeClr val="accent1"/>
          </a:lnRef>
          <a:fillRef idx="2">
            <a:schemeClr val="accent1"/>
          </a:fillRef>
          <a:effectRef idx="1">
            <a:schemeClr val="accent1"/>
          </a:effectRef>
          <a:fontRef idx="minor">
            <a:schemeClr val="dk1"/>
          </a:fontRef>
        </p:style>
        <p:txBody>
          <a:bodyPr/>
          <a:lstStyle/>
          <a:p>
            <a:pPr eaLnBrk="1" hangingPunct="1"/>
            <a:r>
              <a:rPr lang="el-GR" sz="3200" b="1" dirty="0" smtClean="0">
                <a:solidFill>
                  <a:schemeClr val="tx2">
                    <a:lumMod val="75000"/>
                  </a:schemeClr>
                </a:solidFill>
                <a:latin typeface="+mn-lt"/>
                <a:ea typeface="+mn-ea"/>
                <a:cs typeface="+mn-cs"/>
              </a:rPr>
              <a:t>Θεωρία</a:t>
            </a:r>
            <a:r>
              <a:rPr lang="el-GR" dirty="0" smtClean="0"/>
              <a:t> </a:t>
            </a:r>
            <a:r>
              <a:rPr lang="el-GR" sz="3200" b="1" dirty="0" smtClean="0">
                <a:solidFill>
                  <a:schemeClr val="tx2">
                    <a:lumMod val="75000"/>
                  </a:schemeClr>
                </a:solidFill>
                <a:latin typeface="+mn-lt"/>
                <a:ea typeface="+mn-ea"/>
                <a:cs typeface="+mn-cs"/>
              </a:rPr>
              <a:t>Ισοτιμίας και ικανοποίηση</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1285860"/>
            <a:ext cx="8229600" cy="804728"/>
          </a:xfrm>
        </p:spPr>
        <p:txBody>
          <a:bodyPr rtlCol="0">
            <a:normAutofit/>
          </a:bodyPr>
          <a:lstStyle/>
          <a:p>
            <a:pPr eaLnBrk="1" fontAlgn="auto" hangingPunct="1">
              <a:spcAft>
                <a:spcPts val="0"/>
              </a:spcAft>
              <a:buFont typeface="Wingdings" pitchFamily="2" charset="2"/>
              <a:buChar char="Ø"/>
              <a:defRPr/>
            </a:pPr>
            <a:r>
              <a:rPr lang="en-US" dirty="0" smtClean="0"/>
              <a:t> </a:t>
            </a:r>
            <a:r>
              <a:rPr lang="el-GR" sz="2400" dirty="0" smtClean="0"/>
              <a:t>Υπάρχουν διάφορες μορφές απιστίας (τύποι απιστίας)</a:t>
            </a:r>
            <a:endParaRPr lang="el-GR" sz="2800" dirty="0" smtClean="0"/>
          </a:p>
          <a:p>
            <a:pPr eaLnBrk="1" fontAlgn="auto" hangingPunct="1">
              <a:spcAft>
                <a:spcPts val="0"/>
              </a:spcAft>
              <a:buFont typeface="Arial" pitchFamily="34" charset="0"/>
              <a:buNone/>
              <a:defRPr/>
            </a:pPr>
            <a:endParaRPr lang="el-GR" sz="2800" dirty="0" smtClean="0"/>
          </a:p>
          <a:p>
            <a:pPr marL="514350" indent="-514350" eaLnBrk="1" fontAlgn="auto" hangingPunct="1">
              <a:spcAft>
                <a:spcPts val="0"/>
              </a:spcAft>
              <a:buFont typeface="Arial" pitchFamily="34" charset="0"/>
              <a:buNone/>
              <a:defRPr/>
            </a:pPr>
            <a:endParaRPr lang="el-GR" sz="2400" dirty="0" smtClean="0"/>
          </a:p>
          <a:p>
            <a:pPr marL="514350" indent="-514350" eaLnBrk="1" fontAlgn="auto" hangingPunct="1">
              <a:spcAft>
                <a:spcPts val="0"/>
              </a:spcAft>
              <a:buFont typeface="Arial" pitchFamily="34" charset="0"/>
              <a:buNone/>
              <a:defRPr/>
            </a:pPr>
            <a:endParaRPr lang="el-GR" sz="2800" dirty="0" smtClean="0"/>
          </a:p>
          <a:p>
            <a:pPr marL="514350" indent="-514350" eaLnBrk="1" fontAlgn="auto" hangingPunct="1">
              <a:spcAft>
                <a:spcPts val="0"/>
              </a:spcAft>
              <a:buFont typeface="+mj-lt"/>
              <a:buAutoNum type="arabicPeriod"/>
              <a:defRPr/>
            </a:pPr>
            <a:endParaRPr lang="el-GR" sz="2800" dirty="0"/>
          </a:p>
        </p:txBody>
      </p:sp>
      <p:sp>
        <p:nvSpPr>
          <p:cNvPr id="4" name="3 - Θέση αριθμού διαφάνειας"/>
          <p:cNvSpPr>
            <a:spLocks noGrp="1"/>
          </p:cNvSpPr>
          <p:nvPr>
            <p:ph type="sldNum" sz="quarter" idx="12"/>
          </p:nvPr>
        </p:nvSpPr>
        <p:spPr>
          <a:xfrm>
            <a:off x="6429388" y="6357958"/>
            <a:ext cx="2133600" cy="365125"/>
          </a:xfrm>
        </p:spPr>
        <p:txBody>
          <a:bodyPr/>
          <a:lstStyle/>
          <a:p>
            <a:pPr>
              <a:defRPr/>
            </a:pPr>
            <a:fld id="{0359B06B-69BE-435B-9565-B965216B2A2D}" type="slidenum">
              <a:rPr lang="el-GR" smtClean="0"/>
              <a:pPr>
                <a:defRPr/>
              </a:pPr>
              <a:t>7</a:t>
            </a:fld>
            <a:endParaRPr lang="el-GR" dirty="0"/>
          </a:p>
        </p:txBody>
      </p:sp>
      <p:sp>
        <p:nvSpPr>
          <p:cNvPr id="5" name="1 - Τίτλος"/>
          <p:cNvSpPr txBox="1">
            <a:spLocks/>
          </p:cNvSpPr>
          <p:nvPr/>
        </p:nvSpPr>
        <p:spPr bwMode="auto">
          <a:xfrm>
            <a:off x="0" y="0"/>
            <a:ext cx="9144000" cy="1143000"/>
          </a:xfrm>
          <a:prstGeom prst="rect">
            <a:avLst/>
          </a:prstGeom>
          <a:ln w="9525" cap="flat" cmpd="sng" algn="ctr">
            <a:solidFill>
              <a:schemeClr val="accent1">
                <a:shade val="95000"/>
                <a:satMod val="105000"/>
              </a:schemeClr>
            </a:solidFill>
            <a:prstDash val="solid"/>
            <a:miter lim="800000"/>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l-GR" sz="3200" b="1" dirty="0" smtClean="0">
                <a:solidFill>
                  <a:schemeClr val="tx2">
                    <a:lumMod val="75000"/>
                  </a:schemeClr>
                </a:solidFill>
              </a:rPr>
              <a:t>Απιστία</a:t>
            </a:r>
            <a:endParaRPr kumimoji="0" lang="el-GR" sz="3200" b="1" i="0" u="none" strike="noStrike" kern="1200" cap="none" spc="0" normalizeH="0" baseline="0" noProof="0" dirty="0" smtClean="0">
              <a:ln>
                <a:noFill/>
              </a:ln>
              <a:solidFill>
                <a:schemeClr val="tx2">
                  <a:lumMod val="75000"/>
                </a:schemeClr>
              </a:solidFill>
              <a:effectLst/>
              <a:uLnTx/>
              <a:uFillTx/>
              <a:latin typeface="+mn-lt"/>
              <a:ea typeface="+mn-ea"/>
              <a:cs typeface="+mn-cs"/>
            </a:endParaRPr>
          </a:p>
        </p:txBody>
      </p:sp>
      <p:sp>
        <p:nvSpPr>
          <p:cNvPr id="9" name="Rounded Rectangle 8"/>
          <p:cNvSpPr/>
          <p:nvPr/>
        </p:nvSpPr>
        <p:spPr>
          <a:xfrm>
            <a:off x="285720" y="2285992"/>
            <a:ext cx="8244408" cy="1058416"/>
          </a:xfrm>
          <a:prstGeom prst="roundRect">
            <a:avLst/>
          </a:prstGeom>
          <a:solidFill>
            <a:schemeClr val="accent1">
              <a:alpha val="69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l-GR" b="1" dirty="0" smtClean="0"/>
              <a:t>αφορά την ικανοποίηση της ανάγκης για εγγύτητα και αφοσίωση. Έχει σοβαρές αρνητικές επιδράσεις στην αυτοεκτίμηση του συντρόφου και ο αντίκτυπός της στην σχέση είναι </a:t>
            </a:r>
            <a:r>
              <a:rPr lang="el-GR" b="1" dirty="0" err="1" smtClean="0"/>
              <a:t>διαχειρίσιμος</a:t>
            </a:r>
            <a:r>
              <a:rPr lang="el-GR" b="1" dirty="0" smtClean="0"/>
              <a:t> και αναστρέψιμος μα επίπονος</a:t>
            </a:r>
            <a:endParaRPr lang="el-GR" b="1" dirty="0"/>
          </a:p>
        </p:txBody>
      </p:sp>
      <p:sp>
        <p:nvSpPr>
          <p:cNvPr id="10" name="Rounded Rectangle 9"/>
          <p:cNvSpPr/>
          <p:nvPr/>
        </p:nvSpPr>
        <p:spPr>
          <a:xfrm>
            <a:off x="285720" y="3857628"/>
            <a:ext cx="8244408" cy="986408"/>
          </a:xfrm>
          <a:prstGeom prst="roundRect">
            <a:avLst/>
          </a:prstGeom>
          <a:solidFill>
            <a:schemeClr val="accent1">
              <a:alpha val="69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l-GR" b="1" dirty="0" smtClean="0"/>
              <a:t> αφορά την ικανοποίηση των σεξουαλικών αναγκών. Θεωρείται κοινωνικά προδιαγραμμένη και ο αντίκτυπός της είναι </a:t>
            </a:r>
            <a:r>
              <a:rPr lang="el-GR" b="1" dirty="0" err="1" smtClean="0"/>
              <a:t>διαχειρίσιμος</a:t>
            </a:r>
            <a:r>
              <a:rPr lang="el-GR" b="1" dirty="0" smtClean="0"/>
              <a:t>. Η επίδρασή της στη σχέση είναι αναστρέψιμη</a:t>
            </a:r>
            <a:endParaRPr lang="el-GR" b="1" dirty="0"/>
          </a:p>
        </p:txBody>
      </p:sp>
      <p:sp>
        <p:nvSpPr>
          <p:cNvPr id="11" name="Rounded Rectangle 10"/>
          <p:cNvSpPr/>
          <p:nvPr/>
        </p:nvSpPr>
        <p:spPr>
          <a:xfrm>
            <a:off x="285720" y="5357826"/>
            <a:ext cx="8244408" cy="980728"/>
          </a:xfrm>
          <a:prstGeom prst="roundRect">
            <a:avLst/>
          </a:prstGeom>
          <a:solidFill>
            <a:schemeClr val="accent1">
              <a:alpha val="69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l-GR" b="1" dirty="0" smtClean="0"/>
              <a:t>συμπεριλαμβάνει τόσο την συναισθηματική, όσο και την σεξουαλική απιστία. Έχει τις πιο σοβαρές και ανεπανόρθωτες συνέπειες για την αρχική σχέση</a:t>
            </a:r>
          </a:p>
        </p:txBody>
      </p:sp>
      <p:sp>
        <p:nvSpPr>
          <p:cNvPr id="12" name="TextBox 11"/>
          <p:cNvSpPr txBox="1"/>
          <p:nvPr/>
        </p:nvSpPr>
        <p:spPr>
          <a:xfrm>
            <a:off x="0" y="1928802"/>
            <a:ext cx="2014141" cy="369332"/>
          </a:xfrm>
          <a:prstGeom prst="rect">
            <a:avLst/>
          </a:prstGeom>
          <a:noFill/>
        </p:spPr>
        <p:txBody>
          <a:bodyPr wrap="none" rtlCol="0">
            <a:spAutoFit/>
          </a:bodyPr>
          <a:lstStyle/>
          <a:p>
            <a:r>
              <a:rPr lang="el-GR" b="1" dirty="0" smtClean="0">
                <a:latin typeface="+mn-lt"/>
              </a:rPr>
              <a:t>«Συναισθηματική»</a:t>
            </a:r>
          </a:p>
        </p:txBody>
      </p:sp>
      <p:sp>
        <p:nvSpPr>
          <p:cNvPr id="13" name="TextBox 12"/>
          <p:cNvSpPr txBox="1"/>
          <p:nvPr/>
        </p:nvSpPr>
        <p:spPr>
          <a:xfrm>
            <a:off x="0" y="3429000"/>
            <a:ext cx="2610971" cy="369332"/>
          </a:xfrm>
          <a:prstGeom prst="rect">
            <a:avLst/>
          </a:prstGeom>
          <a:noFill/>
        </p:spPr>
        <p:txBody>
          <a:bodyPr wrap="none" rtlCol="0">
            <a:spAutoFit/>
          </a:bodyPr>
          <a:lstStyle/>
          <a:p>
            <a:r>
              <a:rPr lang="el-GR" b="1" dirty="0" smtClean="0">
                <a:latin typeface="+mn-lt"/>
              </a:rPr>
              <a:t>«Σεξουαλική/ σωματική»</a:t>
            </a:r>
            <a:endParaRPr lang="el-GR" b="1" dirty="0">
              <a:latin typeface="+mn-lt"/>
            </a:endParaRPr>
          </a:p>
        </p:txBody>
      </p:sp>
      <p:sp>
        <p:nvSpPr>
          <p:cNvPr id="14" name="TextBox 13"/>
          <p:cNvSpPr txBox="1"/>
          <p:nvPr/>
        </p:nvSpPr>
        <p:spPr>
          <a:xfrm>
            <a:off x="0" y="5000636"/>
            <a:ext cx="1178528" cy="369332"/>
          </a:xfrm>
          <a:prstGeom prst="rect">
            <a:avLst/>
          </a:prstGeom>
          <a:noFill/>
        </p:spPr>
        <p:txBody>
          <a:bodyPr wrap="none" rtlCol="0">
            <a:spAutoFit/>
          </a:bodyPr>
          <a:lstStyle/>
          <a:p>
            <a:r>
              <a:rPr lang="el-GR" b="1" dirty="0" smtClean="0">
                <a:latin typeface="+mn-lt"/>
              </a:rPr>
              <a:t>«Μεικτή»</a:t>
            </a:r>
            <a:endParaRPr lang="el-GR" b="1" dirty="0">
              <a:latin typeface="+mn-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Τίτλος"/>
          <p:cNvSpPr>
            <a:spLocks noGrp="1"/>
          </p:cNvSpPr>
          <p:nvPr>
            <p:ph type="title"/>
          </p:nvPr>
        </p:nvSpPr>
        <p:spPr>
          <a:xfrm>
            <a:off x="0" y="-27384"/>
            <a:ext cx="9144000" cy="1143000"/>
          </a:xfr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eaLnBrk="1" hangingPunct="1"/>
            <a:r>
              <a:rPr lang="el-GR" sz="3200" b="1" dirty="0" smtClean="0">
                <a:solidFill>
                  <a:schemeClr val="tx2">
                    <a:lumMod val="75000"/>
                  </a:schemeClr>
                </a:solidFill>
                <a:latin typeface="+mn-lt"/>
                <a:ea typeface="+mn-ea"/>
                <a:cs typeface="+mn-cs"/>
              </a:rPr>
              <a:t>Αντίληψη ισοτιμίας και απιστία</a:t>
            </a:r>
          </a:p>
        </p:txBody>
      </p:sp>
      <p:sp>
        <p:nvSpPr>
          <p:cNvPr id="3" name="2 - Θέση περιεχομένου"/>
          <p:cNvSpPr>
            <a:spLocks noGrp="1"/>
          </p:cNvSpPr>
          <p:nvPr>
            <p:ph idx="1"/>
          </p:nvPr>
        </p:nvSpPr>
        <p:spPr>
          <a:xfrm>
            <a:off x="500063" y="1500188"/>
            <a:ext cx="8229600" cy="4525962"/>
          </a:xfrm>
        </p:spPr>
        <p:txBody>
          <a:bodyPr rtlCol="0">
            <a:normAutofit fontScale="92500"/>
          </a:bodyPr>
          <a:lstStyle/>
          <a:p>
            <a:pPr marL="457200" indent="-457200" eaLnBrk="1" fontAlgn="auto" hangingPunct="1">
              <a:spcAft>
                <a:spcPts val="0"/>
              </a:spcAft>
              <a:buFont typeface="Wingdings" pitchFamily="2" charset="2"/>
              <a:buChar char="Ø"/>
              <a:defRPr/>
            </a:pPr>
            <a:r>
              <a:rPr lang="el-GR" sz="2400" dirty="0" smtClean="0"/>
              <a:t> </a:t>
            </a:r>
            <a:r>
              <a:rPr lang="el-GR" sz="2800" dirty="0" smtClean="0"/>
              <a:t>Θεωρία Ισοτιμίας → </a:t>
            </a:r>
            <a:r>
              <a:rPr lang="el-GR" sz="2400" dirty="0" smtClean="0"/>
              <a:t>τόσο ο υπερωφελημένος, όσο και ο </a:t>
            </a:r>
            <a:r>
              <a:rPr lang="el-GR" sz="2400" dirty="0" err="1" smtClean="0"/>
              <a:t>υποωφελημένος</a:t>
            </a:r>
            <a:r>
              <a:rPr lang="el-GR" sz="2400" dirty="0" smtClean="0"/>
              <a:t> νιώθουν δυσαρέσκεια, λόγω της ανισορροπίας στη σχέση, η οποία μπορεί να οδηγήσει μεταξύ των άλλων και σε απιστία.</a:t>
            </a:r>
          </a:p>
          <a:p>
            <a:pPr marL="457200" indent="-457200" eaLnBrk="1" fontAlgn="auto" hangingPunct="1">
              <a:spcAft>
                <a:spcPts val="0"/>
              </a:spcAft>
              <a:buFont typeface="Arial" pitchFamily="34" charset="0"/>
              <a:buNone/>
              <a:defRPr/>
            </a:pPr>
            <a:endParaRPr lang="el-GR" sz="2400" dirty="0" smtClean="0"/>
          </a:p>
          <a:p>
            <a:pPr eaLnBrk="1" fontAlgn="auto" hangingPunct="1">
              <a:spcAft>
                <a:spcPts val="0"/>
              </a:spcAft>
              <a:buFont typeface="Wingdings" pitchFamily="2" charset="2"/>
              <a:buChar char="Ø"/>
              <a:defRPr/>
            </a:pPr>
            <a:r>
              <a:rPr lang="el-GR" sz="2800" dirty="0" smtClean="0"/>
              <a:t>  Η απιστία είναι ένας τρόπος για να αποκατασταθεί η ανισοτιμία στη σχέση μέσω</a:t>
            </a:r>
          </a:p>
          <a:p>
            <a:pPr eaLnBrk="1" fontAlgn="auto" hangingPunct="1">
              <a:spcAft>
                <a:spcPts val="0"/>
              </a:spcAft>
              <a:buFont typeface="Arial" pitchFamily="34" charset="0"/>
              <a:buNone/>
              <a:defRPr/>
            </a:pPr>
            <a:endParaRPr lang="el-GR" sz="2800" dirty="0" smtClean="0"/>
          </a:p>
          <a:p>
            <a:pPr marL="857250" lvl="1" indent="-457200" eaLnBrk="1" fontAlgn="auto" hangingPunct="1">
              <a:spcAft>
                <a:spcPts val="0"/>
              </a:spcAft>
              <a:buFont typeface="+mj-lt"/>
              <a:buAutoNum type="arabicPeriod"/>
              <a:defRPr/>
            </a:pPr>
            <a:r>
              <a:rPr lang="el-GR" sz="2000" dirty="0" smtClean="0"/>
              <a:t> </a:t>
            </a:r>
            <a:r>
              <a:rPr lang="el-GR" sz="2400" dirty="0" smtClean="0"/>
              <a:t>της χειραγώγησης του συντρόφου (χειριστική απιστία)</a:t>
            </a:r>
          </a:p>
          <a:p>
            <a:pPr marL="857250" lvl="1" indent="-457200" eaLnBrk="1" fontAlgn="auto" hangingPunct="1">
              <a:spcAft>
                <a:spcPts val="0"/>
              </a:spcAft>
              <a:buFont typeface="+mj-lt"/>
              <a:buAutoNum type="arabicPeriod"/>
              <a:defRPr/>
            </a:pPr>
            <a:r>
              <a:rPr lang="el-GR" sz="2400" dirty="0" smtClean="0"/>
              <a:t> της ενίσχυσης της αξίας και της αυτοεκτίμησης του εαυτού</a:t>
            </a:r>
          </a:p>
          <a:p>
            <a:pPr marL="857250" lvl="1" indent="-457200" eaLnBrk="1" fontAlgn="auto" hangingPunct="1">
              <a:spcAft>
                <a:spcPts val="0"/>
              </a:spcAft>
              <a:buFont typeface="+mj-lt"/>
              <a:buAutoNum type="arabicPeriod"/>
              <a:defRPr/>
            </a:pPr>
            <a:r>
              <a:rPr lang="el-GR" sz="2400" dirty="0" smtClean="0"/>
              <a:t> της εξόδου από την αρχική σχέση</a:t>
            </a:r>
          </a:p>
          <a:p>
            <a:pPr marL="457200" indent="-457200" eaLnBrk="1" fontAlgn="auto" hangingPunct="1">
              <a:spcAft>
                <a:spcPts val="0"/>
              </a:spcAft>
              <a:buFont typeface="Arial" charset="0"/>
              <a:buNone/>
              <a:defRPr/>
            </a:pPr>
            <a:endParaRPr lang="el-GR" sz="2800" dirty="0"/>
          </a:p>
        </p:txBody>
      </p:sp>
      <p:sp>
        <p:nvSpPr>
          <p:cNvPr id="4" name="3 - Θέση αριθμού διαφάνειας"/>
          <p:cNvSpPr>
            <a:spLocks noGrp="1"/>
          </p:cNvSpPr>
          <p:nvPr>
            <p:ph type="sldNum" sz="quarter" idx="12"/>
          </p:nvPr>
        </p:nvSpPr>
        <p:spPr/>
        <p:txBody>
          <a:bodyPr/>
          <a:lstStyle/>
          <a:p>
            <a:pPr>
              <a:defRPr/>
            </a:pPr>
            <a:fld id="{D9E61D07-5E02-4E56-8894-DD780F04C0D8}" type="slidenum">
              <a:rPr lang="el-GR" smtClean="0"/>
              <a:pPr>
                <a:defRPr/>
              </a:pPr>
              <a:t>8</a:t>
            </a:fld>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a:xfrm>
            <a:off x="0" y="0"/>
            <a:ext cx="9144000" cy="1143000"/>
          </a:xfr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eaLnBrk="1" hangingPunct="1"/>
            <a:r>
              <a:rPr lang="el-GR" sz="3200" b="1" smtClean="0">
                <a:solidFill>
                  <a:schemeClr val="tx2">
                    <a:lumMod val="75000"/>
                  </a:schemeClr>
                </a:solidFill>
                <a:latin typeface="+mn-lt"/>
                <a:ea typeface="+mn-ea"/>
                <a:cs typeface="+mn-cs"/>
              </a:rPr>
              <a:t>Στόχος της έρευνας</a:t>
            </a:r>
          </a:p>
        </p:txBody>
      </p:sp>
      <p:sp>
        <p:nvSpPr>
          <p:cNvPr id="10243" name="2 - Θέση περιεχομένου"/>
          <p:cNvSpPr>
            <a:spLocks noGrp="1"/>
          </p:cNvSpPr>
          <p:nvPr>
            <p:ph idx="1"/>
          </p:nvPr>
        </p:nvSpPr>
        <p:spPr>
          <a:xfrm>
            <a:off x="0" y="1600200"/>
            <a:ext cx="9144000" cy="4525963"/>
          </a:xfrm>
        </p:spPr>
        <p:txBody>
          <a:bodyPr anchor="t"/>
          <a:lstStyle/>
          <a:p>
            <a:pPr marL="514350" indent="-514350" algn="ctr" eaLnBrk="1" hangingPunct="1">
              <a:buNone/>
            </a:pPr>
            <a:r>
              <a:rPr lang="el-GR" sz="2800" dirty="0" smtClean="0"/>
              <a:t>Ο σκοπός της παρούσας έρευνας είναι </a:t>
            </a:r>
          </a:p>
          <a:p>
            <a:pPr marL="514350" indent="-514350" algn="ctr" eaLnBrk="1" hangingPunct="1">
              <a:buNone/>
            </a:pPr>
            <a:r>
              <a:rPr lang="en-US" sz="2800" dirty="0" smtClean="0"/>
              <a:t> </a:t>
            </a:r>
            <a:r>
              <a:rPr lang="el-GR" sz="2800" dirty="0" smtClean="0"/>
              <a:t>να εξετάσουμε κατά πόσον η αντίληψη ισοτιμίας/ανισοτιμίας (</a:t>
            </a:r>
            <a:r>
              <a:rPr lang="el-GR" sz="2800" dirty="0" err="1" smtClean="0"/>
              <a:t>υπερωφέλειας</a:t>
            </a:r>
            <a:r>
              <a:rPr lang="el-GR" sz="2800" dirty="0" smtClean="0"/>
              <a:t> ή </a:t>
            </a:r>
            <a:r>
              <a:rPr lang="el-GR" sz="2800" dirty="0" err="1" smtClean="0"/>
              <a:t>υποωφέλειας</a:t>
            </a:r>
            <a:r>
              <a:rPr lang="el-GR" sz="2800" dirty="0" smtClean="0"/>
              <a:t>) </a:t>
            </a:r>
          </a:p>
          <a:p>
            <a:pPr marL="514350" indent="-514350" algn="ctr" eaLnBrk="1" hangingPunct="1">
              <a:buNone/>
            </a:pPr>
            <a:r>
              <a:rPr lang="el-GR" sz="2800" dirty="0" smtClean="0"/>
              <a:t>στις νεανικές ανεπίσημες σχέσεις, επιδρά στην εκδήλωση</a:t>
            </a:r>
            <a:r>
              <a:rPr lang="en-US" sz="2800" dirty="0" smtClean="0"/>
              <a:t> </a:t>
            </a:r>
            <a:r>
              <a:rPr lang="el-GR" sz="2800" dirty="0" smtClean="0"/>
              <a:t>διαφορετικών μορφών απιστίας και εάν η ισοτιμία/ανισοτιμία, </a:t>
            </a:r>
            <a:endParaRPr lang="en-US" sz="2800" dirty="0" smtClean="0"/>
          </a:p>
          <a:p>
            <a:pPr marL="514350" indent="-514350" algn="ctr" eaLnBrk="1" hangingPunct="1">
              <a:buNone/>
            </a:pPr>
            <a:r>
              <a:rPr lang="el-GR" sz="2800" dirty="0" smtClean="0"/>
              <a:t>αλληλεπιδρώντας με το φύλο των ερωτικών συντρόφων, οδηγεί στην εκδήλωση αυτή.</a:t>
            </a:r>
          </a:p>
          <a:p>
            <a:pPr marL="514350" indent="-514350" algn="ctr" eaLnBrk="1" hangingPunct="1">
              <a:buNone/>
            </a:pPr>
            <a:endParaRPr lang="el-GR" sz="2800" dirty="0" smtClean="0"/>
          </a:p>
        </p:txBody>
      </p:sp>
      <p:sp>
        <p:nvSpPr>
          <p:cNvPr id="4" name="3 - Θέση αριθμού διαφάνειας"/>
          <p:cNvSpPr>
            <a:spLocks noGrp="1"/>
          </p:cNvSpPr>
          <p:nvPr>
            <p:ph type="sldNum" sz="quarter" idx="12"/>
          </p:nvPr>
        </p:nvSpPr>
        <p:spPr/>
        <p:txBody>
          <a:bodyPr/>
          <a:lstStyle/>
          <a:p>
            <a:pPr>
              <a:defRPr/>
            </a:pPr>
            <a:fld id="{9E08CB1C-70CB-476A-B623-DB6344737108}" type="slidenum">
              <a:rPr lang="el-GR" smtClean="0"/>
              <a:pPr>
                <a:defRPr/>
              </a:pPr>
              <a:t>9</a:t>
            </a:fld>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2632</TotalTime>
  <Words>1853</Words>
  <Application>Microsoft Office PowerPoint</Application>
  <PresentationFormat>Προβολή στην οθόνη (4:3)</PresentationFormat>
  <Paragraphs>313</Paragraphs>
  <Slides>25</Slides>
  <Notes>25</Notes>
  <HiddenSlides>0</HiddenSlides>
  <MMClips>0</MMClips>
  <ScaleCrop>false</ScaleCrop>
  <HeadingPairs>
    <vt:vector size="8" baseType="variant">
      <vt:variant>
        <vt:lpstr>Γραμματοσειρές που χρησιμοποιούνται</vt:lpstr>
      </vt:variant>
      <vt:variant>
        <vt:i4>3</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25</vt:i4>
      </vt:variant>
    </vt:vector>
  </HeadingPairs>
  <TitlesOfParts>
    <vt:vector size="30" baseType="lpstr">
      <vt:lpstr>Arial</vt:lpstr>
      <vt:lpstr>Calibri</vt:lpstr>
      <vt:lpstr>Wingdings</vt:lpstr>
      <vt:lpstr>Θέμα του Office</vt:lpstr>
      <vt:lpstr>Εξίσωση</vt:lpstr>
      <vt:lpstr>Η αντίληψη ισοτιμίας στην ερωτική σχέση και  η εκδήλωση διαφορετικών μορφών απιστίας σε αυτή</vt:lpstr>
      <vt:lpstr>Η ισοτιμία στις στενές διαπροσωπικές σχέσεις</vt:lpstr>
      <vt:lpstr>Παρουσίαση του PowerPoint</vt:lpstr>
      <vt:lpstr>Η Θεωρία της Ισοτιμίας και τα αποτελέσματα απ’ τη σχέση</vt:lpstr>
      <vt:lpstr>Θεωρία Ισοτιμίας και ικανοποίηση</vt:lpstr>
      <vt:lpstr>Θεωρία Ισοτιμίας και ικανοποίηση</vt:lpstr>
      <vt:lpstr>Παρουσίαση του PowerPoint</vt:lpstr>
      <vt:lpstr>Αντίληψη ισοτιμίας και απιστία</vt:lpstr>
      <vt:lpstr>Στόχος της έρευνας</vt:lpstr>
      <vt:lpstr>Υποθέσεις και προβλέψεις</vt:lpstr>
      <vt:lpstr>Υποθέσεις και προβλέψεις</vt:lpstr>
      <vt:lpstr>Μέθοδος</vt:lpstr>
      <vt:lpstr>Μέθοδος</vt:lpstr>
      <vt:lpstr>Αποτελέσματα</vt:lpstr>
      <vt:lpstr>Αποτελέσματα</vt:lpstr>
      <vt:lpstr>Αποτελέσματα</vt:lpstr>
      <vt:lpstr>Αποτελέσματα</vt:lpstr>
      <vt:lpstr>Αποτελέσματα</vt:lpstr>
      <vt:lpstr>Αποτελέσματα</vt:lpstr>
      <vt:lpstr>Αποτελέσματα</vt:lpstr>
      <vt:lpstr>Συζήτηση</vt:lpstr>
      <vt:lpstr>Συζήτηση</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Αντίληψη Ισοτιμίας στην ερωτική σχέση και η εκδήλωση διαφορετικών μορφών απιστίας σε αυτή</dc:title>
  <dc:creator>Elena</dc:creator>
  <cp:lastModifiedBy>Panos Kordoutis</cp:lastModifiedBy>
  <cp:revision>250</cp:revision>
  <dcterms:created xsi:type="dcterms:W3CDTF">2011-05-23T10:28:44Z</dcterms:created>
  <dcterms:modified xsi:type="dcterms:W3CDTF">2016-11-30T22:42:07Z</dcterms:modified>
</cp:coreProperties>
</file>