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1" r:id="rId17"/>
    <p:sldId id="277" r:id="rId18"/>
    <p:sldId id="279" r:id="rId19"/>
    <p:sldId id="278" r:id="rId20"/>
    <p:sldId id="276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DDC302-3ED9-4A38-88C7-AA37F5F38A55}" type="datetimeFigureOut">
              <a:rPr lang="el-GR"/>
              <a:pPr>
                <a:defRPr/>
              </a:pPr>
              <a:t>1/12/2016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l-G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71A2919-3D4A-4327-8E6C-629FF3A07F0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46487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4820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D019D9-4D6C-4BF7-8F6D-6222F423A231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44336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45060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EDFAA37-3A9B-404A-BEB9-7BCC750D4E66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48820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46084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07DC0C8-902C-4FCE-AA56-381001D56C10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79364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47108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DA42DAD-F37C-4CC4-BDF4-DC7F45A2BA89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31168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48132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01BB7E0-4611-482C-8CE4-E390735246AF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44521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4915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4A009CD-9734-46C3-B5F9-AA73F37D80AD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34522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50180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E07B90D-2977-47C7-816D-8BC5FD060549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52603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51204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5C0F4C4-BD78-4EA9-8808-8C6B50577FCF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53067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52228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E44B5EE-8A9F-43A0-8735-522D9521CB5B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69359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53252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70A19EC-7C44-449E-9132-64FA612E9A5D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86485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5427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3ECEA12-2EFB-4FD9-9E43-A13CF2B6F586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8900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6868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9936E34-0BDE-4982-B3DA-DC98DEA24B53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60904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276C41E-C4CB-4949-89F3-52CFB8982694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41128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56324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39B8041-6D27-41CE-8A6D-E5D21B8778B6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86060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57348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BF66929-FDF7-47AC-9806-8584D60016A5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4083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58372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3391E86-E1C2-4EBE-B50C-CBC9CEDBF412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09634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5939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3A2FA29-3CF9-4FF3-BF63-1694CDFEACE3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95266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60420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4E5642-383D-408B-BB90-1EA722FE64BF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7832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7892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E24AF4-204E-4F8E-857E-1F412A3FCFFC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2759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891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09EFAD7-1634-4A04-BAD3-062DB1DA2E6A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0881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9940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F03B52B-13FF-4742-BF07-DE416B5401C0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59393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40964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9D8278E-C937-4C21-A15D-75AF55157E77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1529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41988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9BADC1-E52C-4390-A2A8-06DAA91E1D89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74918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43012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1730473-0AA4-4D43-AFCB-2431CA75EC96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31686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4403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CC9A386-6506-4AE6-9D6D-7EDEEA62C383}" type="slidenum">
              <a:rPr 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5018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CAEA373-0CD5-4728-AE11-4EE76924639B}" type="datetimeFigureOut">
              <a:rPr lang="el-GR"/>
              <a:pPr>
                <a:defRPr/>
              </a:pPr>
              <a:t>1/12/2016</a:t>
            </a:fld>
            <a:endParaRPr lang="el-GR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95BBA36-153C-4C33-98DD-4DEA94DEF88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F878B-9105-491F-9CB5-E8E328DB115D}" type="datetimeFigureOut">
              <a:rPr lang="el-GR"/>
              <a:pPr>
                <a:defRPr/>
              </a:pPr>
              <a:t>1/12/2016</a:t>
            </a:fld>
            <a:endParaRPr lang="el-G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813DC-FC3D-4E20-9502-3E4AD26AC96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62E6F-71FC-4A76-8983-186F93BA671F}" type="datetimeFigureOut">
              <a:rPr lang="el-GR"/>
              <a:pPr>
                <a:defRPr/>
              </a:pPr>
              <a:t>1/12/2016</a:t>
            </a:fld>
            <a:endParaRPr lang="el-G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CD2F2-B5D7-48BE-85E2-990FAEBC431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6DDF8-DC89-4FD5-962B-BCEFFEA8693F}" type="datetimeFigureOut">
              <a:rPr lang="el-GR"/>
              <a:pPr>
                <a:defRPr/>
              </a:pPr>
              <a:t>1/12/2016</a:t>
            </a:fld>
            <a:endParaRPr lang="el-G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328E7-31EB-466F-A743-E9F9D835FB1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97DD9BC-5B58-4708-969D-FB3136A93533}" type="datetimeFigureOut">
              <a:rPr lang="el-GR"/>
              <a:pPr>
                <a:defRPr/>
              </a:pPr>
              <a:t>1/12/2016</a:t>
            </a:fld>
            <a:endParaRPr lang="el-G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138D3DB-E768-41D8-A6D8-A3E2EAA8DED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2A2B8-1CEC-4BA4-8E40-35CFFD0BA7EB}" type="datetimeFigureOut">
              <a:rPr lang="el-GR"/>
              <a:pPr>
                <a:defRPr/>
              </a:pPr>
              <a:t>1/12/2016</a:t>
            </a:fld>
            <a:endParaRPr lang="el-GR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FECD4-2D10-4781-9069-EEC287EA5F1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B45FC5A-35F5-4CE2-AC41-E3624453F114}" type="datetimeFigureOut">
              <a:rPr lang="el-GR"/>
              <a:pPr>
                <a:defRPr/>
              </a:pPr>
              <a:t>1/12/2016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90E0A8-0BF9-404A-A8B4-BB376689F0B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97933-9F26-4092-8ED1-81A71B407C55}" type="datetimeFigureOut">
              <a:rPr lang="el-GR"/>
              <a:pPr>
                <a:defRPr/>
              </a:pPr>
              <a:t>1/12/2016</a:t>
            </a:fld>
            <a:endParaRPr lang="el-GR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B9398-17DA-4E8B-B9B0-FDDCAD84384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05B96-BF93-42D5-B5E2-EB09C7283C9B}" type="datetimeFigureOut">
              <a:rPr lang="el-GR"/>
              <a:pPr>
                <a:defRPr/>
              </a:pPr>
              <a:t>1/12/2016</a:t>
            </a:fld>
            <a:endParaRPr lang="el-GR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D7303-C921-4D82-98BB-4B34CCCA9CE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88272D-0EB1-4253-890E-0FCF0F6AEFE5}" type="datetimeFigureOut">
              <a:rPr lang="el-GR"/>
              <a:pPr>
                <a:defRPr/>
              </a:pPr>
              <a:t>1/12/2016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764A9D-64DF-4E2D-A929-3EC2CFC12D7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F2CFE16-ECD2-4449-9C6D-73E326B2FC43}" type="datetimeFigureOut">
              <a:rPr lang="el-GR"/>
              <a:pPr>
                <a:defRPr/>
              </a:pPr>
              <a:t>1/12/2016</a:t>
            </a:fld>
            <a:endParaRPr lang="el-GR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D8DE108-CA11-40F7-9C4C-102984330B0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2297E89-1DB6-49C7-9147-4CFD6D45ECFB}" type="datetimeFigureOut">
              <a:rPr lang="el-GR"/>
              <a:pPr>
                <a:defRPr/>
              </a:pPr>
              <a:t>1/12/2016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3AF92F6-D748-416E-B69B-B6736BDB452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7" r:id="rId2"/>
    <p:sldLayoutId id="2147483684" r:id="rId3"/>
    <p:sldLayoutId id="2147483678" r:id="rId4"/>
    <p:sldLayoutId id="2147483685" r:id="rId5"/>
    <p:sldLayoutId id="2147483679" r:id="rId6"/>
    <p:sldLayoutId id="2147483680" r:id="rId7"/>
    <p:sldLayoutId id="2147483686" r:id="rId8"/>
    <p:sldLayoutId id="2147483687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476673"/>
            <a:ext cx="8712968" cy="2016223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Attachment style and condom use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across and within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dating relationships</a:t>
            </a:r>
            <a:endParaRPr lang="el-GR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>
          <a:xfrm>
            <a:off x="685800" y="3213100"/>
            <a:ext cx="7772400" cy="1598613"/>
          </a:xfrm>
        </p:spPr>
        <p:txBody>
          <a:bodyPr/>
          <a:lstStyle/>
          <a:p>
            <a:pPr marR="0"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Panos Kordoutis</a:t>
            </a:r>
          </a:p>
          <a:p>
            <a:pPr marR="0"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Panteion University of Social and Political Sciences, Greece</a:t>
            </a:r>
            <a:endParaRPr lang="el-GR" sz="2000" dirty="0" smtClean="0">
              <a:latin typeface="Times New Roman" pitchFamily="18" charset="0"/>
              <a:cs typeface="Times New Roman" pitchFamily="18" charset="0"/>
            </a:endParaRPr>
          </a:p>
          <a:p>
            <a:pPr marR="0"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Konstantinos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Keskinis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R="0"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University of Amsterdam, the Netherlands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339 participants (men = 158, women = 181)</a:t>
            </a: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University and Technical College students </a:t>
            </a: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Age mean: 21 </a:t>
            </a: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They lived in Athens (63%), Thessaloniki (15%), and other cities (22%) in Greece</a:t>
            </a:r>
            <a:endParaRPr lang="el-GR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572000" y="1481138"/>
            <a:ext cx="4392613" cy="5260230"/>
          </a:xfrm>
        </p:spPr>
        <p:txBody>
          <a:bodyPr>
            <a:no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Participant selection criteria:  </a:t>
            </a:r>
          </a:p>
          <a:p>
            <a:pPr marL="822516" lvl="1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Students</a:t>
            </a:r>
          </a:p>
          <a:p>
            <a:pPr marL="822516" lvl="1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Sexually active</a:t>
            </a:r>
          </a:p>
          <a:p>
            <a:pPr marL="822516" lvl="1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Involved in a current or previous but recent (less than 12 months) relationship</a:t>
            </a:r>
          </a:p>
          <a:p>
            <a:pPr marL="822516" lvl="1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duration of relationship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at least one week</a:t>
            </a:r>
          </a:p>
          <a:p>
            <a:pPr marL="566928" indent="-45720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53.4% had current, 46,6% referred to a past relationship </a:t>
            </a:r>
          </a:p>
          <a:p>
            <a:pPr marL="566928" indent="-45720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Relationship duration</a:t>
            </a:r>
          </a:p>
          <a:p>
            <a:pPr marL="566928" indent="-457200" fontAlgn="auto">
              <a:spcAft>
                <a:spcPts val="0"/>
              </a:spcAft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M= 501.17 days, SD = 538.18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Method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895850"/>
          </a:xfrm>
        </p:spPr>
        <p:txBody>
          <a:bodyPr>
            <a:normAutofit lnSpcReduction="1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Questions about demographics (gender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age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residence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occupation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family status)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Relationship Questionnaire (RQ, , Bartholomew &amp; Horowitz, 1991)</a:t>
            </a:r>
          </a:p>
          <a:p>
            <a:pPr marL="621348" lvl="1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Four descriptions of attachment patterns </a:t>
            </a:r>
          </a:p>
          <a:p>
            <a:pPr marL="621348" lvl="1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Participants first chose the pattern that was most descriptive of themselves</a:t>
            </a:r>
          </a:p>
          <a:p>
            <a:pPr marL="621348" lvl="1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Participants then rated themselves on a scale ranging from 1 (it absolutely describes me) to 7 (it does not describe me at all)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Questions on sexual behavior (sexual profile)</a:t>
            </a:r>
          </a:p>
          <a:p>
            <a:pPr marL="621348" lvl="1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Past: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number of past sexual intercourses, number of past sexual partners, age of sexual debut, condom use at sexual debut</a:t>
            </a:r>
          </a:p>
          <a:p>
            <a:pPr marL="621348" lvl="1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Present: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number of sexual partners during the last 12 months</a:t>
            </a:r>
            <a:endParaRPr lang="en-US" sz="2000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Materials and procedure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Questions on the specific relationship:</a:t>
            </a:r>
          </a:p>
          <a:p>
            <a:pPr marL="621348" lvl="1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Present relationships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relationship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begginning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time </a:t>
            </a:r>
          </a:p>
          <a:p>
            <a:pPr marL="621348" lvl="1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Past relationships  beginning and end</a:t>
            </a:r>
          </a:p>
          <a:p>
            <a:pPr marL="621348" lvl="1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Frequency of sexual intercourse (1= no sexual intercourse, 7= everyday)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Questions about the partner: </a:t>
            </a:r>
          </a:p>
          <a:p>
            <a:pPr marL="621348" lvl="1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Gender, age, education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Open question about the relationship</a:t>
            </a:r>
          </a:p>
          <a:p>
            <a:pPr marL="621348" lvl="1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Free description (a focus manipulation)</a:t>
            </a:r>
          </a:p>
          <a:p>
            <a:pPr marL="365760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Questions about condom use</a:t>
            </a:r>
          </a:p>
          <a:p>
            <a:pPr marL="621348" lvl="1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Frequency during the last 12 months (7-point scale,1= never, 5 = many times, 7 = always) </a:t>
            </a:r>
          </a:p>
          <a:p>
            <a:pPr marL="621348" lvl="1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At the first intercourse of the relationship (Yes/No)</a:t>
            </a:r>
          </a:p>
          <a:p>
            <a:pPr marL="621348" lvl="1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At the most recent intercourse of the relationship (Yes/No)</a:t>
            </a:r>
          </a:p>
          <a:p>
            <a:pPr marL="621348" lvl="1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Frequency during the relationship (7 – point scale)</a:t>
            </a:r>
          </a:p>
          <a:p>
            <a:pPr marL="365760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Materials and procedure 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Voluntary and anonymous participation</a:t>
            </a:r>
          </a:p>
          <a:p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They completed the questionnaire individually </a:t>
            </a:r>
          </a:p>
          <a:p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Procedure lasted about 15 minutes </a:t>
            </a:r>
          </a:p>
          <a:p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They completed the questionnaire in the university or technical college.  </a:t>
            </a:r>
            <a:endParaRPr lang="el-GR" sz="36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Materials and procedure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Dependent variables: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Condom use frequency during the last 12 months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Condom use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at the first intercourse of the relationship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Condom use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at the most recent intercourse of the relationship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Condom use frequency during the relationship </a:t>
            </a:r>
          </a:p>
          <a:p>
            <a:pPr marL="624078" indent="-51435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Predictors </a:t>
            </a:r>
          </a:p>
          <a:p>
            <a:pPr marL="879666" lvl="1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Individual variables in analysis 1. </a:t>
            </a:r>
          </a:p>
          <a:p>
            <a:pPr marL="879666" lvl="1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Both individual and relationship variables in analyses 2,3,4.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Results: 4 regression analyses 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688012"/>
          </a:xfrm>
        </p:spPr>
        <p:txBody>
          <a:bodyPr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Low stress in combination with low avoidance (secure attachment) and condom non-use at sexual debut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less frequent condom use during the last 12 months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older the age of sexual debut and condom use at sexual debut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greater condom use at the first sexual intercourse of the most recent relationship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Higher coital sex frequency in the relationship, partner’s higher education level, and condom use at the first relationship intercourse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greater condom use at the most recent intercourse of the relationship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Partner’s higher education level and condom use at the first intercourse of the relationship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more frequent condom use during the relationship</a:t>
            </a: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Results : 4 regression analyses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764704"/>
          <a:ext cx="9144000" cy="5818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5611"/>
                <a:gridCol w="1293797"/>
                <a:gridCol w="1861954"/>
                <a:gridCol w="1721319"/>
                <a:gridCol w="1721319"/>
              </a:tblGrid>
              <a:tr h="917805">
                <a:tc>
                  <a:txBody>
                    <a:bodyPr/>
                    <a:lstStyle/>
                    <a:p>
                      <a:r>
                        <a:rPr lang="en-US" dirty="0" smtClean="0"/>
                        <a:t>Individual and</a:t>
                      </a:r>
                      <a:r>
                        <a:rPr lang="en-US" baseline="0" dirty="0" smtClean="0"/>
                        <a:t> relationship characteristics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During 12 months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intercourse (relationship)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Most recent</a:t>
                      </a:r>
                      <a:r>
                        <a:rPr lang="en-US" baseline="0" dirty="0" smtClean="0"/>
                        <a:t> intercourse (relationship)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During (relationship)</a:t>
                      </a:r>
                      <a:endParaRPr lang="el-GR" dirty="0"/>
                    </a:p>
                  </a:txBody>
                  <a:tcPr anchor="ctr"/>
                </a:tc>
              </a:tr>
              <a:tr h="539688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u="none" dirty="0" smtClean="0"/>
                        <a:t>OR</a:t>
                      </a:r>
                      <a:endParaRPr lang="el-GR" i="1" u="non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u="none" dirty="0" smtClean="0"/>
                        <a:t>OR</a:t>
                      </a:r>
                      <a:endParaRPr lang="el-GR" i="1" u="non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β</a:t>
                      </a:r>
                    </a:p>
                  </a:txBody>
                  <a:tcPr anchor="ctr"/>
                </a:tc>
              </a:tr>
              <a:tr h="539688">
                <a:tc>
                  <a:txBody>
                    <a:bodyPr/>
                    <a:lstStyle/>
                    <a:p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Secure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-.12*</a:t>
                      </a:r>
                      <a:endParaRPr kumimoji="0" lang="el-G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</a:tr>
              <a:tr h="642463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ondom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use at sexual debut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.24****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22.54****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</a:tr>
              <a:tr h="539688">
                <a:tc>
                  <a:txBody>
                    <a:bodyPr/>
                    <a:lstStyle/>
                    <a:p>
                      <a:r>
                        <a:rPr lang="en-US" dirty="0" smtClean="0"/>
                        <a:t>Age of sexual debut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1.35*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anchor="ctr"/>
                </a:tc>
              </a:tr>
              <a:tr h="642463">
                <a:tc>
                  <a:txBody>
                    <a:bodyPr/>
                    <a:lstStyle/>
                    <a:p>
                      <a:r>
                        <a:rPr lang="en-US" dirty="0" smtClean="0"/>
                        <a:t>Coital sex frequency in the relationship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.63***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</a:tr>
              <a:tr h="5396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Partner’s education</a:t>
                      </a:r>
                      <a:endParaRPr lang="el-GR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1.35***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.11*</a:t>
                      </a:r>
                      <a:endParaRPr lang="el-GR" dirty="0"/>
                    </a:p>
                  </a:txBody>
                  <a:tcPr anchor="ctr"/>
                </a:tc>
              </a:tr>
              <a:tr h="917805">
                <a:tc>
                  <a:txBody>
                    <a:bodyPr/>
                    <a:lstStyle/>
                    <a:p>
                      <a:r>
                        <a:rPr lang="en-US" dirty="0" smtClean="0"/>
                        <a:t>Condom use at 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intercourse of the relationship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7.30****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.35****</a:t>
                      </a:r>
                      <a:endParaRPr lang="el-GR" dirty="0"/>
                    </a:p>
                  </a:txBody>
                  <a:tcPr anchor="ctr"/>
                </a:tc>
              </a:tr>
              <a:tr h="539688">
                <a:tc gridSpan="5">
                  <a:txBody>
                    <a:bodyPr/>
                    <a:lstStyle/>
                    <a:p>
                      <a:r>
                        <a:rPr lang="el-GR" dirty="0" smtClean="0"/>
                        <a:t>****</a:t>
                      </a:r>
                      <a:r>
                        <a:rPr lang="en-US" u="sng" dirty="0" smtClean="0"/>
                        <a:t>p</a:t>
                      </a:r>
                      <a:r>
                        <a:rPr lang="en-US" baseline="0" dirty="0" smtClean="0"/>
                        <a:t> &lt; .0001 *** </a:t>
                      </a:r>
                      <a:r>
                        <a:rPr lang="en-US" u="sng" baseline="0" dirty="0" smtClean="0"/>
                        <a:t>p</a:t>
                      </a:r>
                      <a:r>
                        <a:rPr lang="en-US" baseline="0" dirty="0" smtClean="0"/>
                        <a:t> &lt; .0005 * </a:t>
                      </a:r>
                      <a:r>
                        <a:rPr lang="en-US" u="sng" baseline="0" dirty="0" smtClean="0"/>
                        <a:t>p</a:t>
                      </a:r>
                      <a:r>
                        <a:rPr lang="en-US" baseline="0" dirty="0" smtClean="0"/>
                        <a:t> &lt; .05</a:t>
                      </a:r>
                      <a:endParaRPr lang="el-G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Results : 4 regression analyses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4925" y="760413"/>
          <a:ext cx="9108503" cy="6097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6504"/>
                <a:gridCol w="936104"/>
                <a:gridCol w="648072"/>
                <a:gridCol w="1008112"/>
                <a:gridCol w="1152128"/>
                <a:gridCol w="827583"/>
              </a:tblGrid>
              <a:tr h="40653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  <a:cs typeface="Times New Roman" pitchFamily="18" charset="0"/>
                        </a:rPr>
                        <a:t>Variables</a:t>
                      </a:r>
                      <a:endParaRPr lang="el-GR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l-G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Times New Roman" pitchFamily="18" charset="0"/>
                        </a:rPr>
                        <a:t>Β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Times New Roman" pitchFamily="18" charset="0"/>
                        </a:rPr>
                        <a:t>SEB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Times New Roman" pitchFamily="18" charset="0"/>
                        </a:rPr>
                        <a:t>β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8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Times New Roman" pitchFamily="18" charset="0"/>
                        </a:rPr>
                        <a:t>2</a:t>
                      </a:r>
                      <a:endParaRPr kumimoji="0" lang="el-GR" sz="1800" b="1" i="1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Times New Roman" pitchFamily="18" charset="0"/>
                        </a:rPr>
                        <a:t>Δ</a:t>
                      </a: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8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Times New Roman" pitchFamily="18" charset="0"/>
                        </a:rPr>
                        <a:t>2</a:t>
                      </a:r>
                      <a:endParaRPr kumimoji="0" lang="el-GR" sz="1800" b="1" i="1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</a:tr>
              <a:tr h="40653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Step</a:t>
                      </a:r>
                      <a:r>
                        <a:rPr lang="en-US" sz="1800" baseline="0" dirty="0" smtClean="0">
                          <a:latin typeface="+mj-lt"/>
                          <a:cs typeface="Times New Roman" pitchFamily="18" charset="0"/>
                        </a:rPr>
                        <a:t> 1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.007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653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   Gender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.05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.19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-.02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653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   Age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-.07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.05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-.08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653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Step 2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.031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.024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653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   Secure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-.11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.05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-.12*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653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   Fearful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.02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.05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.02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653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   Preoccupied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-.07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.04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-.09+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653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   Dismissing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.01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.04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.01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653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Step</a:t>
                      </a:r>
                      <a:r>
                        <a:rPr lang="en-US" sz="1800" baseline="0" dirty="0" smtClean="0">
                          <a:latin typeface="+mj-lt"/>
                          <a:cs typeface="Times New Roman" pitchFamily="18" charset="0"/>
                        </a:rPr>
                        <a:t> 3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.098****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.067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653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   Age of sexual debut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.10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.06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.10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653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  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ondom</a:t>
                      </a:r>
                      <a:r>
                        <a:rPr lang="en-US" sz="1800" baseline="0" dirty="0" smtClean="0">
                          <a:latin typeface="+mj-lt"/>
                          <a:cs typeface="Times New Roman" pitchFamily="18" charset="0"/>
                        </a:rPr>
                        <a:t> use at sexual debut 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1.15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.26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.24****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65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   Number of partners during life</a:t>
                      </a:r>
                      <a:endParaRPr lang="el-GR" sz="1800" dirty="0" smtClean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.02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.01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.10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653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Step 4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.098****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.000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653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   Number of partners (last 12</a:t>
                      </a:r>
                      <a:r>
                        <a:rPr lang="el-GR" sz="1800" baseline="0" dirty="0" smtClean="0">
                          <a:latin typeface="+mj-lt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months)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-.01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.04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  <a:cs typeface="Times New Roman" pitchFamily="18" charset="0"/>
                        </a:rPr>
                        <a:t>-.01</a:t>
                      </a:r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l-GR" sz="1800" dirty="0">
                        <a:latin typeface="+mj-lt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Hierarchical regression analysis (criterion variable: condom use during the last 12 months)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36513" y="1327150"/>
          <a:ext cx="9180513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4615"/>
                <a:gridCol w="1211966"/>
                <a:gridCol w="1020282"/>
                <a:gridCol w="1403650"/>
              </a:tblGrid>
              <a:tr h="228928">
                <a:tc>
                  <a:txBody>
                    <a:bodyPr/>
                    <a:lstStyle/>
                    <a:p>
                      <a:r>
                        <a:rPr lang="en-US" dirty="0" smtClean="0"/>
                        <a:t>Variables</a:t>
                      </a:r>
                      <a:r>
                        <a:rPr lang="en-US" baseline="0" dirty="0" smtClean="0"/>
                        <a:t>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l-G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Β</a:t>
                      </a:r>
                      <a:endParaRPr kumimoji="0" lang="el-GR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SEB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Wald</a:t>
                      </a:r>
                      <a:endParaRPr kumimoji="0" lang="el-GR" sz="1800" b="1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146120">
                <a:tc>
                  <a:txBody>
                    <a:bodyPr/>
                    <a:lstStyle/>
                    <a:p>
                      <a:r>
                        <a:rPr lang="en-US" dirty="0" smtClean="0"/>
                        <a:t>   Gender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.1</a:t>
                      </a:r>
                      <a:r>
                        <a:rPr lang="en-US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.31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.1</a:t>
                      </a:r>
                      <a:r>
                        <a:rPr lang="en-US" dirty="0" smtClean="0"/>
                        <a:t>7</a:t>
                      </a:r>
                      <a:endParaRPr lang="el-GR" dirty="0"/>
                    </a:p>
                  </a:txBody>
                  <a:tcPr/>
                </a:tc>
              </a:tr>
              <a:tr h="207328">
                <a:tc>
                  <a:txBody>
                    <a:bodyPr/>
                    <a:lstStyle/>
                    <a:p>
                      <a:r>
                        <a:rPr lang="en-US" dirty="0" smtClean="0"/>
                        <a:t>   Age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.21</a:t>
                      </a:r>
                      <a:endParaRPr lang="el-GR" dirty="0"/>
                    </a:p>
                  </a:txBody>
                  <a:tcPr/>
                </a:tc>
              </a:tr>
              <a:tr h="196528">
                <a:tc>
                  <a:txBody>
                    <a:bodyPr/>
                    <a:lstStyle/>
                    <a:p>
                      <a:r>
                        <a:rPr lang="en-US" dirty="0" smtClean="0"/>
                        <a:t>   Secure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-.13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1.96</a:t>
                      </a:r>
                      <a:endParaRPr lang="el-GR" dirty="0"/>
                    </a:p>
                  </a:txBody>
                  <a:tcPr/>
                </a:tc>
              </a:tr>
              <a:tr h="185728">
                <a:tc>
                  <a:txBody>
                    <a:bodyPr/>
                    <a:lstStyle/>
                    <a:p>
                      <a:r>
                        <a:rPr lang="en-US" dirty="0" smtClean="0"/>
                        <a:t>   Fearful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-.12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2.26</a:t>
                      </a:r>
                      <a:endParaRPr lang="el-GR" dirty="0"/>
                    </a:p>
                  </a:txBody>
                  <a:tcPr/>
                </a:tc>
              </a:tr>
              <a:tr h="174928">
                <a:tc>
                  <a:txBody>
                    <a:bodyPr/>
                    <a:lstStyle/>
                    <a:p>
                      <a:r>
                        <a:rPr lang="en-US" dirty="0" smtClean="0"/>
                        <a:t>   Preoccupied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.37</a:t>
                      </a:r>
                      <a:endParaRPr lang="el-GR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   Dismissing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-.06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.64</a:t>
                      </a:r>
                      <a:endParaRPr lang="el-GR" dirty="0"/>
                    </a:p>
                  </a:txBody>
                  <a:tcPr/>
                </a:tc>
              </a:tr>
              <a:tr h="153328">
                <a:tc>
                  <a:txBody>
                    <a:bodyPr/>
                    <a:lstStyle/>
                    <a:p>
                      <a:r>
                        <a:rPr lang="en-US" dirty="0" smtClean="0"/>
                        <a:t>   Number</a:t>
                      </a:r>
                      <a:r>
                        <a:rPr lang="en-US" baseline="0" dirty="0" smtClean="0"/>
                        <a:t> of partners in life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1.62</a:t>
                      </a:r>
                      <a:endParaRPr lang="el-GR" dirty="0"/>
                    </a:p>
                  </a:txBody>
                  <a:tcPr/>
                </a:tc>
              </a:tr>
              <a:tr h="142528">
                <a:tc>
                  <a:txBody>
                    <a:bodyPr/>
                    <a:lstStyle/>
                    <a:p>
                      <a:r>
                        <a:rPr lang="en-US" dirty="0" smtClean="0"/>
                        <a:t>   Age of sexual debut 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5.13*</a:t>
                      </a:r>
                      <a:endParaRPr lang="el-GR" dirty="0"/>
                    </a:p>
                  </a:txBody>
                  <a:tcPr/>
                </a:tc>
              </a:tr>
              <a:tr h="1317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Condom use at sexual debut</a:t>
                      </a:r>
                      <a:endParaRPr lang="el-GR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3.12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.41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57.21****</a:t>
                      </a:r>
                      <a:endParaRPr lang="el-GR" dirty="0"/>
                    </a:p>
                  </a:txBody>
                  <a:tcPr/>
                </a:tc>
              </a:tr>
              <a:tr h="192936">
                <a:tc>
                  <a:txBody>
                    <a:bodyPr/>
                    <a:lstStyle/>
                    <a:p>
                      <a:r>
                        <a:rPr lang="en-US" dirty="0" smtClean="0"/>
                        <a:t>   Number of partners</a:t>
                      </a:r>
                      <a:r>
                        <a:rPr lang="en-US" baseline="0" dirty="0" smtClean="0"/>
                        <a:t> (last 12 months)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.07</a:t>
                      </a:r>
                      <a:endParaRPr lang="el-GR" dirty="0"/>
                    </a:p>
                  </a:txBody>
                  <a:tcPr/>
                </a:tc>
              </a:tr>
              <a:tr h="192936">
                <a:tc>
                  <a:txBody>
                    <a:bodyPr/>
                    <a:lstStyle/>
                    <a:p>
                      <a:r>
                        <a:rPr lang="en-US" dirty="0" smtClean="0"/>
                        <a:t>Partner’s age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-.04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.30</a:t>
                      </a:r>
                      <a:endParaRPr lang="el-GR" dirty="0"/>
                    </a:p>
                  </a:txBody>
                  <a:tcPr/>
                </a:tc>
              </a:tr>
              <a:tr h="182136">
                <a:tc>
                  <a:txBody>
                    <a:bodyPr/>
                    <a:lstStyle/>
                    <a:p>
                      <a:r>
                        <a:rPr lang="en-US" dirty="0" smtClean="0"/>
                        <a:t>Partner’s education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-.07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.29</a:t>
                      </a:r>
                      <a:endParaRPr lang="el-GR" dirty="0"/>
                    </a:p>
                  </a:txBody>
                  <a:tcPr/>
                </a:tc>
              </a:tr>
              <a:tr h="171336">
                <a:tc>
                  <a:txBody>
                    <a:bodyPr/>
                    <a:lstStyle/>
                    <a:p>
                      <a:r>
                        <a:rPr lang="en-US" dirty="0" smtClean="0"/>
                        <a:t>Relationship duration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1.99</a:t>
                      </a:r>
                      <a:endParaRPr lang="el-GR" dirty="0"/>
                    </a:p>
                  </a:txBody>
                  <a:tcPr/>
                </a:tc>
              </a:tr>
              <a:tr h="232544">
                <a:tc>
                  <a:txBody>
                    <a:bodyPr/>
                    <a:lstStyle/>
                    <a:p>
                      <a:r>
                        <a:rPr lang="en-US" dirty="0" smtClean="0"/>
                        <a:t>Coital sex frequency in the relationship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-.20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1.43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Logistic regression analysis (criterion variable: condom use at the first sexual intercourse of the relationship)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764704"/>
          <a:ext cx="9073007" cy="587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0032"/>
                <a:gridCol w="1224136"/>
                <a:gridCol w="1224136"/>
                <a:gridCol w="1764703"/>
              </a:tblGrid>
              <a:tr h="147662">
                <a:tc>
                  <a:txBody>
                    <a:bodyPr/>
                    <a:lstStyle/>
                    <a:p>
                      <a:r>
                        <a:rPr lang="en-US" dirty="0" smtClean="0"/>
                        <a:t>Variables</a:t>
                      </a:r>
                      <a:r>
                        <a:rPr lang="en-US" baseline="0" dirty="0" smtClean="0"/>
                        <a:t>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l-G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Β</a:t>
                      </a:r>
                      <a:endParaRPr kumimoji="0" lang="el-GR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SEB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Wald</a:t>
                      </a:r>
                      <a:endParaRPr kumimoji="0" lang="el-GR" sz="1800" b="1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137944">
                <a:tc>
                  <a:txBody>
                    <a:bodyPr/>
                    <a:lstStyle/>
                    <a:p>
                      <a:r>
                        <a:rPr lang="en-US" dirty="0" smtClean="0"/>
                        <a:t>   Gender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-.29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1.42</a:t>
                      </a:r>
                      <a:endParaRPr lang="el-GR" dirty="0"/>
                    </a:p>
                  </a:txBody>
                  <a:tcPr/>
                </a:tc>
              </a:tr>
              <a:tr h="132224">
                <a:tc>
                  <a:txBody>
                    <a:bodyPr/>
                    <a:lstStyle/>
                    <a:p>
                      <a:r>
                        <a:rPr lang="en-US" dirty="0" smtClean="0"/>
                        <a:t>   Age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-.09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1.79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Secure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-.05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.54</a:t>
                      </a:r>
                      <a:endParaRPr lang="el-GR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   Fearful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.82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Preoccupied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-.05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.66</a:t>
                      </a:r>
                      <a:endParaRPr lang="el-GR" dirty="0"/>
                    </a:p>
                  </a:txBody>
                  <a:tcPr/>
                </a:tc>
              </a:tr>
              <a:tr h="276175">
                <a:tc>
                  <a:txBody>
                    <a:bodyPr/>
                    <a:lstStyle/>
                    <a:p>
                      <a:r>
                        <a:rPr lang="en-US" dirty="0" smtClean="0"/>
                        <a:t>   Dismissing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-.04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.59</a:t>
                      </a:r>
                      <a:endParaRPr lang="el-GR" dirty="0"/>
                    </a:p>
                  </a:txBody>
                  <a:tcPr/>
                </a:tc>
              </a:tr>
              <a:tr h="270455">
                <a:tc>
                  <a:txBody>
                    <a:bodyPr/>
                    <a:lstStyle/>
                    <a:p>
                      <a:r>
                        <a:rPr lang="en-US" dirty="0" smtClean="0"/>
                        <a:t>   Number</a:t>
                      </a:r>
                      <a:r>
                        <a:rPr lang="en-US" baseline="0" dirty="0" smtClean="0"/>
                        <a:t> of partners in life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.00</a:t>
                      </a:r>
                      <a:endParaRPr lang="el-GR" dirty="0"/>
                    </a:p>
                  </a:txBody>
                  <a:tcPr/>
                </a:tc>
              </a:tr>
              <a:tr h="133270">
                <a:tc>
                  <a:txBody>
                    <a:bodyPr/>
                    <a:lstStyle/>
                    <a:p>
                      <a:r>
                        <a:rPr lang="en-US" dirty="0" smtClean="0"/>
                        <a:t>   Age of sexual debut 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1.70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Condom use at sexual debut</a:t>
                      </a:r>
                      <a:endParaRPr lang="el-GR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.69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4.37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Number of partners</a:t>
                      </a:r>
                      <a:r>
                        <a:rPr lang="en-US" baseline="0" dirty="0" smtClean="0"/>
                        <a:t> (last 12 months)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-.06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1.32</a:t>
                      </a:r>
                      <a:endParaRPr lang="el-GR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Partner’s age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-.01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.01</a:t>
                      </a:r>
                      <a:endParaRPr lang="el-GR" dirty="0"/>
                    </a:p>
                  </a:txBody>
                  <a:tcPr/>
                </a:tc>
              </a:tr>
              <a:tr h="161176">
                <a:tc>
                  <a:txBody>
                    <a:bodyPr/>
                    <a:lstStyle/>
                    <a:p>
                      <a:r>
                        <a:rPr lang="en-US" dirty="0" smtClean="0"/>
                        <a:t>Partner’s education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8.26***</a:t>
                      </a:r>
                      <a:endParaRPr lang="el-GR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Relationship duration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2.03</a:t>
                      </a:r>
                      <a:endParaRPr lang="el-GR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Coital sex frequency in the relationship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-.46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10.18***</a:t>
                      </a:r>
                      <a:endParaRPr lang="el-GR" dirty="0"/>
                    </a:p>
                  </a:txBody>
                  <a:tcPr/>
                </a:tc>
              </a:tr>
              <a:tr h="171400">
                <a:tc>
                  <a:txBody>
                    <a:bodyPr/>
                    <a:lstStyle/>
                    <a:p>
                      <a:r>
                        <a:rPr lang="en-US" dirty="0" smtClean="0"/>
                        <a:t>Condom use at 1st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relat</a:t>
                      </a:r>
                      <a:r>
                        <a:rPr lang="en-US" baseline="0" dirty="0" smtClean="0"/>
                        <a:t>. intercourse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1.99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.44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20.55****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Logistic regression analysis (criterion variable: condom use at the most recent sexual intercourse of the relationship)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Past and new HIV interventions</a:t>
            </a:r>
            <a:r>
              <a:rPr lang="el-GR" sz="3200" dirty="0" smtClean="0">
                <a:latin typeface="Times New Roman" pitchFamily="18" charset="0"/>
                <a:cs typeface="Times New Roman" pitchFamily="18" charset="0"/>
              </a:rPr>
              <a:t> →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not very successful, because</a:t>
            </a:r>
          </a:p>
          <a:p>
            <a:pPr marL="769938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they usually focus on individual characteristics</a:t>
            </a:r>
          </a:p>
          <a:p>
            <a:pPr marL="769938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they are not always based on psychological theories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People are aware of HIV/other STDs and condom’s value, but they don’t  consistently use it, especially within close relationships.</a:t>
            </a:r>
            <a:endParaRPr lang="el-GR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Context and goal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4925" y="1033463"/>
          <a:ext cx="9061703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536"/>
                <a:gridCol w="1412389"/>
                <a:gridCol w="1412389"/>
                <a:gridCol w="1412389"/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Variables</a:t>
                      </a:r>
                      <a:r>
                        <a:rPr lang="en-US" baseline="0" dirty="0" smtClean="0"/>
                        <a:t>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l-G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Β</a:t>
                      </a:r>
                      <a:endParaRPr kumimoji="0" lang="el-GR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SEB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β</a:t>
                      </a:r>
                      <a:endParaRPr kumimoji="0" lang="el-GR" sz="1800" b="1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   Gender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-.20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.22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-.05</a:t>
                      </a:r>
                      <a:endParaRPr lang="el-GR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   Age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-.11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.06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-.10</a:t>
                      </a:r>
                      <a:endParaRPr lang="el-GR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   Secure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-.09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.06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-.08</a:t>
                      </a:r>
                      <a:endParaRPr lang="el-GR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   Fearful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.00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.06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.00</a:t>
                      </a:r>
                      <a:endParaRPr lang="el-GR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   Preoccupied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-.06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.05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-.07</a:t>
                      </a:r>
                      <a:endParaRPr lang="el-GR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   Dismissing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-.03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.05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-.03</a:t>
                      </a:r>
                      <a:endParaRPr lang="el-GR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   Number</a:t>
                      </a:r>
                      <a:r>
                        <a:rPr lang="en-US" baseline="0" dirty="0" smtClean="0"/>
                        <a:t> of partners in life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-.00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.02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-.01</a:t>
                      </a:r>
                      <a:endParaRPr lang="el-GR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   Age of sexual debut 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.17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.07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.15</a:t>
                      </a:r>
                      <a:endParaRPr lang="el-GR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Condom use at sexual debut</a:t>
                      </a:r>
                      <a:endParaRPr lang="el-GR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1.35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.31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.23</a:t>
                      </a:r>
                      <a:endParaRPr lang="el-GR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   Number of partners</a:t>
                      </a:r>
                      <a:r>
                        <a:rPr lang="en-US" baseline="0" dirty="0" smtClean="0"/>
                        <a:t> (last 12 months)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-.04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.04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-.06</a:t>
                      </a:r>
                      <a:endParaRPr lang="el-GR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Partner’s age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.00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.04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.01</a:t>
                      </a:r>
                      <a:endParaRPr lang="el-GR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Partner’s education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.15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.08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.11</a:t>
                      </a:r>
                      <a:r>
                        <a:rPr lang="en-US" dirty="0" smtClean="0"/>
                        <a:t>*</a:t>
                      </a:r>
                      <a:endParaRPr lang="el-GR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Relationship duration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.00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.00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-.09</a:t>
                      </a:r>
                      <a:endParaRPr lang="el-GR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Coital sex frequency in the relationship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-.15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.09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-.09</a:t>
                      </a:r>
                      <a:endParaRPr lang="el-GR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Condom use at 1st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relat</a:t>
                      </a:r>
                      <a:r>
                        <a:rPr lang="en-US" baseline="0" dirty="0" smtClean="0"/>
                        <a:t>. intercourse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1.95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.33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.35</a:t>
                      </a:r>
                      <a:r>
                        <a:rPr lang="en-US" dirty="0" smtClean="0"/>
                        <a:t>****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Hierarchical regression analysis (criterion variable: frequency of condom use during the relationship)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Attachment styles and other individual factors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significant predictors only during the last 12 months and at the first sexual intercourse of the most recent relationship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Relationship factors  significant during the relationship and at the most recent sexual intercourse </a:t>
            </a:r>
          </a:p>
          <a:p>
            <a:pPr>
              <a:buFont typeface="Wingdings 3" pitchFamily="18" charset="2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It appears that attachment styles and other individual factors predict a general tendency of condom use and relationship factors predict self-protective behavior within the context of a specific relationship.  </a:t>
            </a:r>
            <a:endParaRPr lang="el-GR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Discussion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Secure style (low stress, low avoidance): although there is strong evidence that it is the most functional style in close relationships and psychological well-being, it may undermine self – protective behavior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condom initiation and use may be perceived as a threat to the intimacy, trust, and increased comfort in the relationship that secure style motivates.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marginal significance of the preoccupied style effect (high stress, low avoidance) enhances this latter point. 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Discussion 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1"/>
          <p:cNvSpPr>
            <a:spLocks noGrp="1"/>
          </p:cNvSpPr>
          <p:nvPr>
            <p:ph idx="1"/>
          </p:nvPr>
        </p:nvSpPr>
        <p:spPr>
          <a:xfrm>
            <a:off x="457200" y="1268413"/>
            <a:ext cx="8435280" cy="5472955"/>
          </a:xfrm>
        </p:spPr>
        <p:txBody>
          <a:bodyPr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Condom use at sexual debut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significant predictor of condom use both during the last 12 months and at the first sexual intercourse of the relationship. It may function as a pattern that influences later behavior.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Early age of sexual debut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consistently with previous research, people who engage early in sexual activity appear to be more vulnerable to sexual risk behavior.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Sexual activity in young age may be connected with other factors, such as lower education, less knowledge about HIV/other STDs and less communication with partners. 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Discussion 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827587"/>
          </a:xfrm>
        </p:spPr>
        <p:txBody>
          <a:bodyPr>
            <a:normAutofit fontScale="92500" lnSpcReduction="1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Condom use at the first sexual intercourse of the relationship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significant in both frequency and most recent sexual intercourse condom use: it may also function as a pattern forming later sexual behavior and influencing both partners.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Higher educational level of partner  also significant in both cases: based on the high educational level of the sample (university and technical college students), it is likely that the compatible education level of the partner enhances communication and condom use.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Higher coital sex frequency  it makes partners feel more comfortable with intimacy and have an illusion of trust, so it can undermine self-protective behavior.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>
              <a:sym typeface="Wingdings" pitchFamily="2" charset="2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Discussion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 different levels of self-protective behavior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General tendency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influenced more by individual and dispositional factors 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Within a specific relationship  influenced more by the context of this relationship </a:t>
            </a:r>
          </a:p>
          <a:p>
            <a:pPr marL="624078" indent="-51435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Health interventions should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focus on early age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enhance communication and negotiation skills and educate people to distinguish trust and intimacy from self-protective behavior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take into account that many people may consistently use condoms across sexual contacts and relationships, but inconsistently within a specific relationship, because they are influenced by contextual factors </a:t>
            </a:r>
          </a:p>
          <a:p>
            <a:pPr marL="624078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Conclusions 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827587"/>
          </a:xfrm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Individual-specific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22516" lvl="1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considers condom use decision as an individual decision</a:t>
            </a:r>
          </a:p>
          <a:p>
            <a:pPr marL="822516" lvl="1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It focuses on individual factors like gender, age, age of sexual debut, condom use at sexual debut, attachment styles (an individual-dispositional factor)</a:t>
            </a:r>
          </a:p>
          <a:p>
            <a:pPr marL="566928" indent="-457200" fontAlgn="auto">
              <a:spcAft>
                <a:spcPts val="0"/>
              </a:spcAft>
              <a:buFont typeface="Wingdings 3"/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Relationship-specific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22516" lvl="1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considers condom use decision as a common decision between partners </a:t>
            </a:r>
          </a:p>
          <a:p>
            <a:pPr marL="822516" lvl="1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focuses on relationship factors like relationship type, duration, condom use at first sexual </a:t>
            </a:r>
          </a:p>
          <a:p>
            <a:pPr marL="822516" lvl="1" indent="-45720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intercourse in the relationship, partners’ age difference,</a:t>
            </a:r>
          </a:p>
          <a:p>
            <a:pPr marL="822516" lvl="1" indent="-45720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coital sex frequency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Context and goal : Two different approaches in research</a:t>
            </a:r>
            <a:endParaRPr lang="el-GR" dirty="0"/>
          </a:p>
        </p:txBody>
      </p:sp>
      <p:pic>
        <p:nvPicPr>
          <p:cNvPr id="10244" name="Picture 3" descr="individual[1]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59788" y="1844675"/>
            <a:ext cx="49212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4" descr="individual1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088" y="4365625"/>
            <a:ext cx="1331912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different role of individual and relationship factors as predictors of condom use behavior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investigated this role with four different dependent variables: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Condom use frequency across different relationships 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Condom use frequency in a specific relationship 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Condom use behavior at the beginning of the relationship (first intercourse)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Most recent condom use behavior in the relationship (last intercourse)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Goal of this study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Introduction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(attachment theory: extension to adulthood and relation to sexuality – hypotheses)</a:t>
            </a:r>
          </a:p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Method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(participants, procedure)</a:t>
            </a:r>
          </a:p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Results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(four regression analyses)</a:t>
            </a:r>
          </a:p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Discussion </a:t>
            </a:r>
          </a:p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Conclusions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(possible implications in health interventions) </a:t>
            </a:r>
            <a:endParaRPr lang="el-GR" sz="32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Outline 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Attachment theory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Bowlby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1969, 1973, 1980)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Children interact with their primary caregivers (usually mothers) 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They develop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cognitive working models of self and other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affect their later interactions</a:t>
            </a:r>
          </a:p>
          <a:p>
            <a:pPr marL="624078" indent="-51435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Attachment theory in adulthood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Hazan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&amp; Shaver, 1987)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Adult romantic relationships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many similarities with early attachment relationships 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Individual differences in adult attachment’s cognitive working models of self and others  consistent with attachment theory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Attachment theory 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Individual differences in adulthood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four different attachment styles (Bartholomew &amp; Horowitz, 1991): 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Secure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(positive self-image and image of others) </a:t>
            </a:r>
            <a:r>
              <a:rPr lang="el-G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desire for relationships, comfort with intimacy, autonomy 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Preoccupied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(negative self-image and positive image of others)  desire for relationships, fear of rejection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Fearful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(negative self-image and image of others)  avoidance of relationships, desire for emotional closeness, fear of  rejection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Dismissing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(positive self-image and negative image of others)  avoidance of relationships, denial of emotional closeness</a:t>
            </a:r>
          </a:p>
          <a:p>
            <a:pPr marL="624078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Attachment theory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sexual system is strongly connected with the attachment system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Sexual behavior is connected with partners’ interaction goals in relating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predict an association between attachment style and condom use behavior: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Condom use requires communication between partners, so high anxiety and fear of rejection may prevent it</a:t>
            </a:r>
          </a:p>
          <a:p>
            <a:pPr marL="879666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Condom non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use may be considered as an indication of trust and higher intimacy</a:t>
            </a:r>
            <a:endParaRPr lang="el-G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Attachment styles and condom use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4881562"/>
          </a:xfrm>
        </p:spPr>
        <p:txBody>
          <a:bodyPr/>
          <a:lstStyle/>
          <a:p>
            <a:pPr marL="623888" indent="-514350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Individual factors and attachment styles will be strong predictors of condom use behavior during the last 12 months and at the beginning of a specific relationship but not at the most recent intercourse of a relationship or condom use frequency during a relationship</a:t>
            </a:r>
          </a:p>
          <a:p>
            <a:pPr marL="623888" indent="-514350">
              <a:buFont typeface="Wingdings 3" pitchFamily="18" charset="2"/>
              <a:buNone/>
            </a:pP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marL="623888" indent="-514350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Relationship factors will influence condom use behavior at the level of a specific relationship (most recent intercourse and frequency of condom use).</a:t>
            </a:r>
            <a:endParaRPr lang="el-GR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Main hypotheses 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1146</TotalTime>
  <Words>2280</Words>
  <Application>Microsoft Office PowerPoint</Application>
  <PresentationFormat>Προβολή στην οθόνη (4:3)</PresentationFormat>
  <Paragraphs>436</Paragraphs>
  <Slides>25</Slides>
  <Notes>25</Notes>
  <HiddenSlides>4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34" baseType="lpstr">
      <vt:lpstr>Arial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Attachment style and condom use  across and within  dating relationships</vt:lpstr>
      <vt:lpstr>Context and goal</vt:lpstr>
      <vt:lpstr>Context and goal : Two different approaches in research</vt:lpstr>
      <vt:lpstr>Goal of this study</vt:lpstr>
      <vt:lpstr>Outline </vt:lpstr>
      <vt:lpstr>Attachment theory </vt:lpstr>
      <vt:lpstr>Attachment theory</vt:lpstr>
      <vt:lpstr>Attachment styles and condom use</vt:lpstr>
      <vt:lpstr>Main hypotheses </vt:lpstr>
      <vt:lpstr>Method</vt:lpstr>
      <vt:lpstr>Materials and procedure</vt:lpstr>
      <vt:lpstr>Materials and procedure </vt:lpstr>
      <vt:lpstr>Materials and procedure</vt:lpstr>
      <vt:lpstr>Results: 4 regression analyses </vt:lpstr>
      <vt:lpstr>Results : 4 regression analyses</vt:lpstr>
      <vt:lpstr>Results : 4 regression analyses</vt:lpstr>
      <vt:lpstr>Hierarchical regression analysis (criterion variable: condom use during the last 12 months)</vt:lpstr>
      <vt:lpstr>Logistic regression analysis (criterion variable: condom use at the first sexual intercourse of the relationship)</vt:lpstr>
      <vt:lpstr>Logistic regression analysis (criterion variable: condom use at the most recent sexual intercourse of the relationship)</vt:lpstr>
      <vt:lpstr>Hierarchical regression analysis (criterion variable: frequency of condom use during the relationship)</vt:lpstr>
      <vt:lpstr>Discussion</vt:lpstr>
      <vt:lpstr>Discussion </vt:lpstr>
      <vt:lpstr>Discussion </vt:lpstr>
      <vt:lpstr>Discussion</vt:lpstr>
      <vt:lpstr>Conclusions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Attachment style, individual and relationship characteristics as predictors of condom use in dating relationships</dc:title>
  <dc:creator>Kostikos</dc:creator>
  <cp:lastModifiedBy>Panos Kordoutis</cp:lastModifiedBy>
  <cp:revision>118</cp:revision>
  <dcterms:created xsi:type="dcterms:W3CDTF">2010-11-12T12:09:15Z</dcterms:created>
  <dcterms:modified xsi:type="dcterms:W3CDTF">2016-11-30T22:36:37Z</dcterms:modified>
</cp:coreProperties>
</file>